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32"/>
  </p:notesMasterIdLst>
  <p:sldIdLst>
    <p:sldId id="302" r:id="rId3"/>
    <p:sldId id="2555" r:id="rId4"/>
    <p:sldId id="2540" r:id="rId5"/>
    <p:sldId id="2552" r:id="rId6"/>
    <p:sldId id="2558" r:id="rId7"/>
    <p:sldId id="2543" r:id="rId8"/>
    <p:sldId id="1384" r:id="rId9"/>
    <p:sldId id="2542" r:id="rId10"/>
    <p:sldId id="1383" r:id="rId11"/>
    <p:sldId id="2553" r:id="rId12"/>
    <p:sldId id="2545" r:id="rId13"/>
    <p:sldId id="2546" r:id="rId14"/>
    <p:sldId id="303" r:id="rId15"/>
    <p:sldId id="1346" r:id="rId16"/>
    <p:sldId id="2560" r:id="rId17"/>
    <p:sldId id="1347" r:id="rId18"/>
    <p:sldId id="2561" r:id="rId19"/>
    <p:sldId id="1337" r:id="rId20"/>
    <p:sldId id="1355" r:id="rId21"/>
    <p:sldId id="1357" r:id="rId22"/>
    <p:sldId id="1348" r:id="rId23"/>
    <p:sldId id="2562" r:id="rId24"/>
    <p:sldId id="2548" r:id="rId25"/>
    <p:sldId id="2559" r:id="rId26"/>
    <p:sldId id="915" r:id="rId27"/>
    <p:sldId id="2563" r:id="rId28"/>
    <p:sldId id="2564" r:id="rId29"/>
    <p:sldId id="2565" r:id="rId30"/>
    <p:sldId id="25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142285-2E3A-4EC5-A4F0-623C3E9EB396}">
          <p14:sldIdLst>
            <p14:sldId id="302"/>
            <p14:sldId id="2555"/>
            <p14:sldId id="2540"/>
            <p14:sldId id="2552"/>
          </p14:sldIdLst>
        </p14:section>
        <p14:section name="Untitled Section" id="{ACD40443-A6BE-41DB-98D7-6353BFEE05A2}">
          <p14:sldIdLst>
            <p14:sldId id="2558"/>
            <p14:sldId id="2543"/>
            <p14:sldId id="1384"/>
            <p14:sldId id="2542"/>
            <p14:sldId id="1383"/>
            <p14:sldId id="2553"/>
            <p14:sldId id="2545"/>
            <p14:sldId id="2546"/>
          </p14:sldIdLst>
        </p14:section>
        <p14:section name="Untitled Section" id="{3F13DB48-C672-47C8-91E6-AD85045526D4}">
          <p14:sldIdLst/>
        </p14:section>
        <p14:section name="Modeling" id="{A4FB69F5-D90C-4D48-90E2-A0DEB3B313C3}">
          <p14:sldIdLst>
            <p14:sldId id="303"/>
            <p14:sldId id="1346"/>
            <p14:sldId id="2560"/>
            <p14:sldId id="1347"/>
            <p14:sldId id="2561"/>
            <p14:sldId id="1337"/>
            <p14:sldId id="1355"/>
            <p14:sldId id="1357"/>
            <p14:sldId id="1348"/>
            <p14:sldId id="2562"/>
            <p14:sldId id="2548"/>
            <p14:sldId id="2559"/>
            <p14:sldId id="915"/>
            <p14:sldId id="2563"/>
            <p14:sldId id="2564"/>
            <p14:sldId id="2565"/>
            <p14:sldId id="25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11A"/>
    <a:srgbClr val="0079C1"/>
    <a:srgbClr val="8DC73F"/>
    <a:srgbClr val="4E70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026" autoAdjust="0"/>
  </p:normalViewPr>
  <p:slideViewPr>
    <p:cSldViewPr snapToGrid="0">
      <p:cViewPr varScale="1">
        <p:scale>
          <a:sx n="110" d="100"/>
          <a:sy n="110" d="100"/>
        </p:scale>
        <p:origin x="63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71E5D-98FC-47D8-BEB4-D90AB85188BE}"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9A4ED-D916-4C77-A651-EC4369904B90}" type="slidenum">
              <a:rPr lang="en-US" smtClean="0"/>
              <a:t>‹#›</a:t>
            </a:fld>
            <a:endParaRPr lang="en-US"/>
          </a:p>
        </p:txBody>
      </p:sp>
    </p:spTree>
    <p:extLst>
      <p:ext uri="{BB962C8B-B14F-4D97-AF65-F5344CB8AC3E}">
        <p14:creationId xmlns:p14="http://schemas.microsoft.com/office/powerpoint/2010/main" val="1079013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rPr>
              <a:t>30 minutes (please stay on limit) followed by discussion</a:t>
            </a: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Please choose your own title, but the goal is to help the audience understand how you would go about developing and implementing a collaborative vision for PV systems performance and reliability work at NREL, as well as address a growing need for performance analysis of power electronics, storage, and other complementary technologies that are critical to grid integration and sector coupling for PV.  While it is fine to briefly highlight a few of your contributions and/or interests in these areas, this is not designed to be a standard one hour technical seminar on a specific topic.  Instead, please address what you see as important topics and emerging directions in reliability and systems performance for PV and related technologies, how NREL can and should contribute high impact work in these areas for the nation and the world, and both the challenges and opportunities that lie ahead.</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862916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13</a:t>
            </a:fld>
            <a:endParaRPr lang="en-US" dirty="0"/>
          </a:p>
        </p:txBody>
      </p:sp>
    </p:spTree>
    <p:extLst>
      <p:ext uri="{BB962C8B-B14F-4D97-AF65-F5344CB8AC3E}">
        <p14:creationId xmlns:p14="http://schemas.microsoft.com/office/powerpoint/2010/main" val="18514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D9A4ED-D916-4C77-A651-EC4369904B90}" type="slidenum">
              <a:rPr lang="en-US" smtClean="0"/>
              <a:t>16</a:t>
            </a:fld>
            <a:endParaRPr lang="en-US"/>
          </a:p>
        </p:txBody>
      </p:sp>
    </p:spTree>
    <p:extLst>
      <p:ext uri="{BB962C8B-B14F-4D97-AF65-F5344CB8AC3E}">
        <p14:creationId xmlns:p14="http://schemas.microsoft.com/office/powerpoint/2010/main" val="429086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D9A4ED-D916-4C77-A651-EC4369904B90}" type="slidenum">
              <a:rPr lang="en-US" smtClean="0"/>
              <a:t>17</a:t>
            </a:fld>
            <a:endParaRPr lang="en-US"/>
          </a:p>
        </p:txBody>
      </p:sp>
    </p:spTree>
    <p:extLst>
      <p:ext uri="{BB962C8B-B14F-4D97-AF65-F5344CB8AC3E}">
        <p14:creationId xmlns:p14="http://schemas.microsoft.com/office/powerpoint/2010/main" val="425379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pydata.org/global2021/proposals/312/"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thesource.nrel.gov/publishing/disclaimers.html"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03FC-1183-4A07-A69F-4E8873E8B9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8C1AFD-5BDF-4E38-9429-337BE3EF7A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DFF5A1-4378-46E1-A5B8-37A2360C9354}"/>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5" name="Footer Placeholder 4">
            <a:extLst>
              <a:ext uri="{FF2B5EF4-FFF2-40B4-BE49-F238E27FC236}">
                <a16:creationId xmlns:a16="http://schemas.microsoft.com/office/drawing/2014/main" id="{FC8F2010-1FEB-4F4D-99FC-714EB5A51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1879F-56AE-4060-AFE2-1E9D2DB25BA1}"/>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1983502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34A7-1E6B-4F3F-85B0-9CB96BD75B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551A7-3AFB-45F5-AE07-75A3B8700C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0EC934-1B59-44E6-B428-58E6F41F516E}"/>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5" name="Footer Placeholder 4">
            <a:extLst>
              <a:ext uri="{FF2B5EF4-FFF2-40B4-BE49-F238E27FC236}">
                <a16:creationId xmlns:a16="http://schemas.microsoft.com/office/drawing/2014/main" id="{30ACCAFE-9AA8-47D5-92A0-F0E5DE43CF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7BCE0-820B-4DF9-83D3-F78AA03D607D}"/>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95528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8BF3B0-1F8B-40D2-B8F7-61BCBAD2D1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8B00E1-3582-408C-94DD-035EA2201F4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C0BCC-4E8D-4092-A936-791C9E8D9E1F}"/>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5" name="Footer Placeholder 4">
            <a:extLst>
              <a:ext uri="{FF2B5EF4-FFF2-40B4-BE49-F238E27FC236}">
                <a16:creationId xmlns:a16="http://schemas.microsoft.com/office/drawing/2014/main" id="{08C72256-10C4-48B8-98B8-F1211C94D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11157-E712-4B22-9B18-5618DC3A01AD}"/>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2364357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1035352"/>
          </a:xfrm>
        </p:spPr>
        <p:txBody>
          <a:bodyPr/>
          <a:lstStyle/>
          <a:p>
            <a:r>
              <a:rPr lang="en-US"/>
              <a:t>Simple Slide</a:t>
            </a:r>
          </a:p>
        </p:txBody>
      </p:sp>
      <p:sp>
        <p:nvSpPr>
          <p:cNvPr id="5" name="TextBox 4"/>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665087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ransition slide key messagin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21039"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Transition Slide</a:t>
            </a:r>
          </a:p>
        </p:txBody>
      </p:sp>
    </p:spTree>
    <p:extLst>
      <p:ext uri="{BB962C8B-B14F-4D97-AF65-F5344CB8AC3E}">
        <p14:creationId xmlns:p14="http://schemas.microsoft.com/office/powerpoint/2010/main" val="716688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Slide - Blue Background">
    <p:spTree>
      <p:nvGrpSpPr>
        <p:cNvPr id="1" name=""/>
        <p:cNvGrpSpPr/>
        <p:nvPr/>
      </p:nvGrpSpPr>
      <p:grpSpPr>
        <a:xfrm>
          <a:off x="0" y="0"/>
          <a:ext cx="0" cy="0"/>
          <a:chOff x="0" y="0"/>
          <a:chExt cx="0" cy="0"/>
        </a:xfrm>
      </p:grpSpPr>
      <p:pic>
        <p:nvPicPr>
          <p:cNvPr id="12" name="Picture 11" descr="A close up of a metal fence&#10;&#10;Description automatically generated">
            <a:extLst>
              <a:ext uri="{FF2B5EF4-FFF2-40B4-BE49-F238E27FC236}">
                <a16:creationId xmlns:a16="http://schemas.microsoft.com/office/drawing/2014/main" id="{196D9540-5A82-4B70-8E8B-EDC084265F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580" t="17879" r="25257" b="37683"/>
          <a:stretch/>
        </p:blipFill>
        <p:spPr>
          <a:xfrm>
            <a:off x="1" y="2"/>
            <a:ext cx="12173964" cy="6857999"/>
          </a:xfrm>
          <a:prstGeom prst="rect">
            <a:avLst/>
          </a:prstGeom>
        </p:spPr>
      </p:pic>
      <p:sp>
        <p:nvSpPr>
          <p:cNvPr id="13" name="Rectangle 12">
            <a:extLst>
              <a:ext uri="{FF2B5EF4-FFF2-40B4-BE49-F238E27FC236}">
                <a16:creationId xmlns:a16="http://schemas.microsoft.com/office/drawing/2014/main" id="{C45D0461-BF2E-41E2-819F-D43600048E02}"/>
              </a:ext>
            </a:extLst>
          </p:cNvPr>
          <p:cNvSpPr/>
          <p:nvPr userDrawn="1"/>
        </p:nvSpPr>
        <p:spPr>
          <a:xfrm>
            <a:off x="2" y="-13704"/>
            <a:ext cx="12191999" cy="6871704"/>
          </a:xfrm>
          <a:prstGeom prst="rect">
            <a:avLst/>
          </a:prstGeom>
          <a:gradFill flip="none" rotWithShape="1">
            <a:gsLst>
              <a:gs pos="26000">
                <a:srgbClr val="7EA7C4">
                  <a:alpha val="60000"/>
                </a:srgbClr>
              </a:gs>
              <a:gs pos="0">
                <a:srgbClr val="4472C4">
                  <a:lumMod val="5000"/>
                  <a:lumOff val="95000"/>
                  <a:alpha val="0"/>
                </a:srgbClr>
              </a:gs>
              <a:gs pos="99115">
                <a:srgbClr val="005288">
                  <a:alpha val="80000"/>
                </a:srgbClr>
              </a:gs>
              <a:gs pos="66000">
                <a:srgbClr val="005288">
                  <a:alpha val="70000"/>
                </a:srgbClr>
              </a:gs>
            </a:gsLst>
            <a:lin ang="13500000" scaled="1"/>
            <a:tileRect/>
          </a:gra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sp>
        <p:nvSpPr>
          <p:cNvPr id="14" name="Rectangle 13">
            <a:extLst>
              <a:ext uri="{FF2B5EF4-FFF2-40B4-BE49-F238E27FC236}">
                <a16:creationId xmlns:a16="http://schemas.microsoft.com/office/drawing/2014/main" id="{4C3FA0D7-FF1F-4889-B9D6-144247977660}"/>
              </a:ext>
            </a:extLst>
          </p:cNvPr>
          <p:cNvSpPr/>
          <p:nvPr userDrawn="1"/>
        </p:nvSpPr>
        <p:spPr>
          <a:xfrm>
            <a:off x="18037" y="1"/>
            <a:ext cx="12173964" cy="6857999"/>
          </a:xfrm>
          <a:prstGeom prst="rect">
            <a:avLst/>
          </a:prstGeom>
          <a:solidFill>
            <a:srgbClr val="E7E6E6">
              <a:alpha val="50000"/>
            </a:srgbClr>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sp>
        <p:nvSpPr>
          <p:cNvPr id="8" name="Text Placeholder 7"/>
          <p:cNvSpPr>
            <a:spLocks noGrp="1"/>
          </p:cNvSpPr>
          <p:nvPr>
            <p:ph type="body" sz="quarter" idx="10" hasCustomPrompt="1"/>
          </p:nvPr>
        </p:nvSpPr>
        <p:spPr>
          <a:xfrm>
            <a:off x="3861093" y="1420269"/>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b="0" i="0" u="none" strike="noStrike" dirty="0">
                <a:solidFill>
                  <a:srgbClr val="4C9CB4"/>
                </a:solidFill>
                <a:effectLst/>
                <a:latin typeface="Roboto" panose="02000000000000000000" pitchFamily="2" charset="0"/>
                <a:hlinkClick r:id="rId3"/>
              </a:rPr>
              <a:t>Data and tools to model PV Systems</a:t>
            </a:r>
            <a:endParaRPr lang="en-US" dirty="0"/>
          </a:p>
        </p:txBody>
      </p:sp>
      <p:sp>
        <p:nvSpPr>
          <p:cNvPr id="15" name="Text Placeholder 14"/>
          <p:cNvSpPr>
            <a:spLocks noGrp="1"/>
          </p:cNvSpPr>
          <p:nvPr>
            <p:ph type="body" sz="quarter" idx="11" hasCustomPrompt="1"/>
          </p:nvPr>
        </p:nvSpPr>
        <p:spPr>
          <a:xfrm>
            <a:off x="3861094" y="3263318"/>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Silvana Ovaitt, Kevin Anderson, Mark Mikofski</a:t>
            </a:r>
          </a:p>
          <a:p>
            <a:pPr lvl="0"/>
            <a:r>
              <a:rPr lang="en-US" dirty="0"/>
              <a:t>PyData 2021                    10/29/21</a:t>
            </a:r>
          </a:p>
        </p:txBody>
      </p:sp>
    </p:spTree>
    <p:extLst>
      <p:ext uri="{BB962C8B-B14F-4D97-AF65-F5344CB8AC3E}">
        <p14:creationId xmlns:p14="http://schemas.microsoft.com/office/powerpoint/2010/main" val="2882282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D0B5D6-19C6-C240-8A4A-D91733D837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3724672" y="332545"/>
            <a:ext cx="8069577" cy="3872137"/>
          </a:xfrm>
          <a:prstGeom prst="rect">
            <a:avLst/>
          </a:prstGeom>
          <a:ln>
            <a:solidFill>
              <a:schemeClr val="tx1">
                <a:lumMod val="20000"/>
                <a:lumOff val="80000"/>
              </a:schemeClr>
            </a:solidFill>
          </a:ln>
        </p:spPr>
      </p:pic>
      <p:sp>
        <p:nvSpPr>
          <p:cNvPr id="9" name="TextBox 8">
            <a:extLst>
              <a:ext uri="{FF2B5EF4-FFF2-40B4-BE49-F238E27FC236}">
                <a16:creationId xmlns:a16="http://schemas.microsoft.com/office/drawing/2014/main" id="{6A94802A-09A8-9E4E-AB4D-1EBB9F228F21}"/>
              </a:ext>
            </a:extLst>
          </p:cNvPr>
          <p:cNvSpPr txBox="1"/>
          <p:nvPr userDrawn="1"/>
        </p:nvSpPr>
        <p:spPr>
          <a:xfrm>
            <a:off x="320440" y="187393"/>
            <a:ext cx="3342769" cy="3929987"/>
          </a:xfrm>
          <a:prstGeom prst="rect">
            <a:avLst/>
          </a:prstGeom>
          <a:noFill/>
        </p:spPr>
        <p:txBody>
          <a:bodyPr wrap="square" rtlCol="0">
            <a:spAutoFit/>
          </a:bodyPr>
          <a:lstStyle/>
          <a:p>
            <a:pPr algn="l"/>
            <a:r>
              <a:rPr lang="en-US" sz="2267" b="1" i="1" dirty="0">
                <a:solidFill>
                  <a:srgbClr val="FF0000"/>
                </a:solidFill>
              </a:rPr>
              <a:t>PC Users:</a:t>
            </a:r>
          </a:p>
          <a:p>
            <a:pPr algn="l"/>
            <a:r>
              <a:rPr lang="en-US" sz="2267" i="1" dirty="0">
                <a:solidFill>
                  <a:srgbClr val="FF0000"/>
                </a:solidFill>
              </a:rPr>
              <a:t>Microsoft PowerPoint for Windows has default settings that continually compress images. To avoid loss</a:t>
            </a:r>
            <a:r>
              <a:rPr lang="en-US" sz="2267" i="1" baseline="0" dirty="0">
                <a:solidFill>
                  <a:srgbClr val="FF0000"/>
                </a:solidFill>
              </a:rPr>
              <a:t> of quality </a:t>
            </a:r>
            <a:r>
              <a:rPr lang="en-US" sz="2267" i="1" dirty="0">
                <a:solidFill>
                  <a:srgbClr val="FF0000"/>
                </a:solidFill>
              </a:rPr>
              <a:t>for photos and graphics within this presentation file,</a:t>
            </a:r>
            <a:r>
              <a:rPr lang="en-US" sz="2267" i="1" baseline="0" dirty="0">
                <a:solidFill>
                  <a:srgbClr val="FF0000"/>
                </a:solidFill>
              </a:rPr>
              <a:t> </a:t>
            </a:r>
            <a:r>
              <a:rPr lang="en-US" sz="2267" i="1" dirty="0">
                <a:solidFill>
                  <a:srgbClr val="FF0000"/>
                </a:solidFill>
              </a:rPr>
              <a:t>please follow these</a:t>
            </a:r>
            <a:r>
              <a:rPr lang="en-US" sz="2267" i="1" baseline="0" dirty="0">
                <a:solidFill>
                  <a:srgbClr val="FF0000"/>
                </a:solidFill>
              </a:rPr>
              <a:t> instructions </a:t>
            </a:r>
            <a:r>
              <a:rPr lang="en-US" sz="2267" i="1" dirty="0">
                <a:solidFill>
                  <a:srgbClr val="FF0000"/>
                </a:solidFill>
              </a:rPr>
              <a:t>to change your software settings.</a:t>
            </a:r>
            <a:endParaRPr lang="en-US" sz="2267" dirty="0"/>
          </a:p>
        </p:txBody>
      </p:sp>
      <p:sp>
        <p:nvSpPr>
          <p:cNvPr id="10" name="Rectangle 9">
            <a:extLst>
              <a:ext uri="{FF2B5EF4-FFF2-40B4-BE49-F238E27FC236}">
                <a16:creationId xmlns:a16="http://schemas.microsoft.com/office/drawing/2014/main" id="{CBA3EC89-8FD7-AD49-87E0-02D7F2DF5F59}"/>
              </a:ext>
            </a:extLst>
          </p:cNvPr>
          <p:cNvSpPr/>
          <p:nvPr userDrawn="1"/>
        </p:nvSpPr>
        <p:spPr>
          <a:xfrm>
            <a:off x="0" y="4453108"/>
            <a:ext cx="12192000" cy="16428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AB1BB405-73FA-544A-9D06-35DD6B110F85}"/>
              </a:ext>
            </a:extLst>
          </p:cNvPr>
          <p:cNvSpPr txBox="1"/>
          <p:nvPr userDrawn="1"/>
        </p:nvSpPr>
        <p:spPr>
          <a:xfrm>
            <a:off x="2012409" y="4547623"/>
            <a:ext cx="9277583" cy="1446358"/>
          </a:xfrm>
          <a:prstGeom prst="rect">
            <a:avLst/>
          </a:prstGeom>
          <a:noFill/>
        </p:spPr>
        <p:txBody>
          <a:bodyPr wrap="square" rtlCol="0">
            <a:spAutoFit/>
          </a:bodyPr>
          <a:lstStyle/>
          <a:p>
            <a:pPr algn="l"/>
            <a:r>
              <a:rPr lang="en-US" sz="2133" b="1" i="0" u="none" strike="noStrike" kern="1200" dirty="0">
                <a:solidFill>
                  <a:schemeClr val="bg1"/>
                </a:solidFill>
                <a:effectLst/>
                <a:latin typeface="+mn-lt"/>
                <a:ea typeface="+mn-ea"/>
                <a:cs typeface="+mn-cs"/>
              </a:rPr>
              <a:t>Note: </a:t>
            </a:r>
            <a:r>
              <a:rPr lang="en-US" sz="2133" b="0" i="0" u="none" strike="noStrike" kern="1200" dirty="0">
                <a:solidFill>
                  <a:schemeClr val="bg1"/>
                </a:solidFill>
                <a:effectLst/>
                <a:latin typeface="+mn-lt"/>
                <a:ea typeface="+mn-ea"/>
                <a:cs typeface="+mn-cs"/>
              </a:rPr>
              <a:t>To view and access all available template examples and change the title slide background image, click on </a:t>
            </a:r>
            <a:r>
              <a:rPr lang="en-US" sz="2133" b="0" i="1" u="none" strike="noStrike" kern="1200" dirty="0">
                <a:solidFill>
                  <a:schemeClr val="bg1"/>
                </a:solidFill>
                <a:effectLst/>
                <a:latin typeface="+mn-lt"/>
                <a:ea typeface="+mn-ea"/>
                <a:cs typeface="+mn-cs"/>
              </a:rPr>
              <a:t>View &gt; Slide Master</a:t>
            </a:r>
            <a:r>
              <a:rPr lang="en-US" sz="2133" b="0" i="0" u="none" strike="noStrike" kern="1200" dirty="0">
                <a:solidFill>
                  <a:schemeClr val="bg1"/>
                </a:solidFill>
                <a:effectLst/>
                <a:latin typeface="+mn-lt"/>
                <a:ea typeface="+mn-ea"/>
                <a:cs typeface="+mn-cs"/>
              </a:rPr>
              <a:t>. Be sure to close out of the Master slide view when working on slide content by clicking on </a:t>
            </a:r>
            <a:r>
              <a:rPr lang="en-US" sz="2133" b="0" i="1" u="none" strike="noStrike" kern="1200" dirty="0">
                <a:solidFill>
                  <a:schemeClr val="bg1"/>
                </a:solidFill>
                <a:effectLst/>
                <a:latin typeface="+mn-lt"/>
                <a:ea typeface="+mn-ea"/>
                <a:cs typeface="+mn-cs"/>
              </a:rPr>
              <a:t>View &gt; Normal</a:t>
            </a:r>
            <a:r>
              <a:rPr lang="en-US" sz="2133" b="0" i="0" u="none" strike="noStrike" kern="1200" dirty="0">
                <a:solidFill>
                  <a:schemeClr val="bg1"/>
                </a:solidFill>
                <a:effectLst/>
                <a:latin typeface="+mn-lt"/>
                <a:ea typeface="+mn-ea"/>
                <a:cs typeface="+mn-cs"/>
              </a:rPr>
              <a:t>. Full frame photo size is </a:t>
            </a:r>
            <a:r>
              <a:rPr lang="en-US" sz="2400" b="0" i="0" u="none" strike="noStrike" kern="1200" dirty="0">
                <a:solidFill>
                  <a:schemeClr val="bg1"/>
                </a:solidFill>
                <a:effectLst/>
                <a:latin typeface="+mn-lt"/>
                <a:ea typeface="+mn-ea"/>
                <a:cs typeface="+mn-cs"/>
              </a:rPr>
              <a:t>10” x 5.63”</a:t>
            </a:r>
            <a:r>
              <a:rPr lang="en-US" sz="2133" b="0" i="0" u="none" strike="noStrike" kern="1200" dirty="0">
                <a:solidFill>
                  <a:schemeClr val="bg1"/>
                </a:solidFill>
                <a:effectLst/>
                <a:latin typeface="+mn-lt"/>
                <a:ea typeface="+mn-ea"/>
                <a:cs typeface="+mn-cs"/>
              </a:rPr>
              <a:t>or </a:t>
            </a:r>
            <a:r>
              <a:rPr lang="en-US" sz="2400" b="0" i="0" u="none" strike="noStrike" kern="1200" dirty="0">
                <a:solidFill>
                  <a:schemeClr val="bg1"/>
                </a:solidFill>
                <a:effectLst/>
                <a:latin typeface="+mn-lt"/>
                <a:ea typeface="+mn-ea"/>
                <a:cs typeface="+mn-cs"/>
              </a:rPr>
              <a:t>1500 pixels x 844 pixels </a:t>
            </a:r>
            <a:r>
              <a:rPr lang="en-US" sz="2133" b="0" i="0" u="none" strike="noStrike" kern="1200" dirty="0">
                <a:solidFill>
                  <a:schemeClr val="bg1"/>
                </a:solidFill>
                <a:effectLst/>
                <a:latin typeface="+mn-lt"/>
                <a:ea typeface="+mn-ea"/>
                <a:cs typeface="+mn-cs"/>
              </a:rPr>
              <a:t>@ 150 DPI.</a:t>
            </a:r>
            <a:endParaRPr lang="en-US" sz="2133" i="0" dirty="0">
              <a:solidFill>
                <a:schemeClr val="bg1"/>
              </a:solidFill>
            </a:endParaRPr>
          </a:p>
        </p:txBody>
      </p:sp>
      <p:sp>
        <p:nvSpPr>
          <p:cNvPr id="12" name="Oval 11">
            <a:extLst>
              <a:ext uri="{FF2B5EF4-FFF2-40B4-BE49-F238E27FC236}">
                <a16:creationId xmlns:a16="http://schemas.microsoft.com/office/drawing/2014/main" id="{3056F585-18BE-674F-A94A-18D71683402A}"/>
              </a:ext>
            </a:extLst>
          </p:cNvPr>
          <p:cNvSpPr/>
          <p:nvPr userDrawn="1"/>
        </p:nvSpPr>
        <p:spPr>
          <a:xfrm>
            <a:off x="522515" y="4713515"/>
            <a:ext cx="1121228" cy="1121228"/>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73AEB9E5-6B41-3742-B632-83E2CC8D1741}"/>
              </a:ext>
            </a:extLst>
          </p:cNvPr>
          <p:cNvSpPr txBox="1"/>
          <p:nvPr userDrawn="1"/>
        </p:nvSpPr>
        <p:spPr>
          <a:xfrm>
            <a:off x="661307" y="4402720"/>
            <a:ext cx="800101" cy="1733680"/>
          </a:xfrm>
          <a:prstGeom prst="rect">
            <a:avLst/>
          </a:prstGeom>
          <a:noFill/>
        </p:spPr>
        <p:txBody>
          <a:bodyPr wrap="square" rtlCol="0">
            <a:spAutoFit/>
          </a:bodyPr>
          <a:lstStyle/>
          <a:p>
            <a:pPr algn="ctr"/>
            <a:r>
              <a:rPr lang="en-US" sz="10666" b="1" dirty="0"/>
              <a:t>!</a:t>
            </a:r>
          </a:p>
        </p:txBody>
      </p:sp>
    </p:spTree>
    <p:extLst>
      <p:ext uri="{BB962C8B-B14F-4D97-AF65-F5344CB8AC3E}">
        <p14:creationId xmlns:p14="http://schemas.microsoft.com/office/powerpoint/2010/main" val="3490675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177997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932"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1653603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18" name="Picture 17" descr="A close up of a metal fence&#10;&#10;Description automatically generated">
            <a:extLst>
              <a:ext uri="{FF2B5EF4-FFF2-40B4-BE49-F238E27FC236}">
                <a16:creationId xmlns:a16="http://schemas.microsoft.com/office/drawing/2014/main" id="{00B15C02-213D-4FC2-9420-D19224FA11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580" t="17879" r="5419" b="22870"/>
          <a:stretch/>
        </p:blipFill>
        <p:spPr>
          <a:xfrm>
            <a:off x="0" y="1"/>
            <a:ext cx="16256000" cy="9144000"/>
          </a:xfrm>
          <a:prstGeom prst="rect">
            <a:avLst/>
          </a:prstGeom>
        </p:spPr>
      </p:pic>
      <p:sp>
        <p:nvSpPr>
          <p:cNvPr id="8" name="Text Placeholder 7"/>
          <p:cNvSpPr>
            <a:spLocks noGrp="1"/>
          </p:cNvSpPr>
          <p:nvPr>
            <p:ph type="body" sz="quarter" idx="10" hasCustomPrompt="1"/>
          </p:nvPr>
        </p:nvSpPr>
        <p:spPr>
          <a:xfrm>
            <a:off x="8347008" y="710071"/>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8347009" y="2363351"/>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68815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 Blue Background">
    <p:spTree>
      <p:nvGrpSpPr>
        <p:cNvPr id="1" name=""/>
        <p:cNvGrpSpPr/>
        <p:nvPr/>
      </p:nvGrpSpPr>
      <p:grpSpPr>
        <a:xfrm>
          <a:off x="0" y="0"/>
          <a:ext cx="0" cy="0"/>
          <a:chOff x="0" y="0"/>
          <a:chExt cx="0" cy="0"/>
        </a:xfrm>
      </p:grpSpPr>
      <p:pic>
        <p:nvPicPr>
          <p:cNvPr id="12" name="Picture 11" descr="A close up of a metal fence&#10;&#10;Description automatically generated">
            <a:extLst>
              <a:ext uri="{FF2B5EF4-FFF2-40B4-BE49-F238E27FC236}">
                <a16:creationId xmlns:a16="http://schemas.microsoft.com/office/drawing/2014/main" id="{196D9540-5A82-4B70-8E8B-EDC084265F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580" t="17879" r="5419" b="22870"/>
          <a:stretch/>
        </p:blipFill>
        <p:spPr>
          <a:xfrm>
            <a:off x="0" y="1"/>
            <a:ext cx="16256000" cy="9144000"/>
          </a:xfrm>
          <a:prstGeom prst="rect">
            <a:avLst/>
          </a:prstGeom>
        </p:spPr>
      </p:pic>
      <p:sp>
        <p:nvSpPr>
          <p:cNvPr id="14" name="Rectangle 13">
            <a:extLst>
              <a:ext uri="{FF2B5EF4-FFF2-40B4-BE49-F238E27FC236}">
                <a16:creationId xmlns:a16="http://schemas.microsoft.com/office/drawing/2014/main" id="{4C3FA0D7-FF1F-4889-B9D6-144247977660}"/>
              </a:ext>
            </a:extLst>
          </p:cNvPr>
          <p:cNvSpPr/>
          <p:nvPr userDrawn="1"/>
        </p:nvSpPr>
        <p:spPr>
          <a:xfrm>
            <a:off x="18036" y="2"/>
            <a:ext cx="16237963" cy="9148569"/>
          </a:xfrm>
          <a:prstGeom prst="rect">
            <a:avLst/>
          </a:prstGeom>
          <a:solidFill>
            <a:srgbClr val="E7E6E6">
              <a:alpha val="50000"/>
            </a:srgbClr>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sp>
        <p:nvSpPr>
          <p:cNvPr id="8" name="Text Placeholder 7"/>
          <p:cNvSpPr>
            <a:spLocks noGrp="1"/>
          </p:cNvSpPr>
          <p:nvPr>
            <p:ph type="body" sz="quarter" idx="10" hasCustomPrompt="1"/>
          </p:nvPr>
        </p:nvSpPr>
        <p:spPr>
          <a:xfrm>
            <a:off x="8300709" y="726065"/>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8300710" y="2379346"/>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1593425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95C0-5FF3-4E2A-8FFE-5F17B2E7A3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4816D4-297E-4A68-B156-5614281ADB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848DF-F42A-4712-9649-885AB9CAED25}"/>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5" name="Footer Placeholder 4">
            <a:extLst>
              <a:ext uri="{FF2B5EF4-FFF2-40B4-BE49-F238E27FC236}">
                <a16:creationId xmlns:a16="http://schemas.microsoft.com/office/drawing/2014/main" id="{6A4791A3-777D-482B-84BA-CAEAAAEE6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1F0D0-AB7D-48FF-9B44-1D09570FBA69}"/>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3852363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Slide - Blue Background">
    <p:spTree>
      <p:nvGrpSpPr>
        <p:cNvPr id="1" name=""/>
        <p:cNvGrpSpPr/>
        <p:nvPr/>
      </p:nvGrpSpPr>
      <p:grpSpPr>
        <a:xfrm>
          <a:off x="0" y="0"/>
          <a:ext cx="0" cy="0"/>
          <a:chOff x="0" y="0"/>
          <a:chExt cx="0" cy="0"/>
        </a:xfrm>
      </p:grpSpPr>
      <p:pic>
        <p:nvPicPr>
          <p:cNvPr id="12" name="Picture 11" descr="A close up of a metal fence&#10;&#10;Description automatically generated">
            <a:extLst>
              <a:ext uri="{FF2B5EF4-FFF2-40B4-BE49-F238E27FC236}">
                <a16:creationId xmlns:a16="http://schemas.microsoft.com/office/drawing/2014/main" id="{196D9540-5A82-4B70-8E8B-EDC084265F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580" t="17879" r="25257" b="37683"/>
          <a:stretch/>
        </p:blipFill>
        <p:spPr>
          <a:xfrm>
            <a:off x="1" y="2"/>
            <a:ext cx="12173964" cy="6857999"/>
          </a:xfrm>
          <a:prstGeom prst="rect">
            <a:avLst/>
          </a:prstGeom>
        </p:spPr>
      </p:pic>
      <p:sp>
        <p:nvSpPr>
          <p:cNvPr id="13" name="Rectangle 12">
            <a:extLst>
              <a:ext uri="{FF2B5EF4-FFF2-40B4-BE49-F238E27FC236}">
                <a16:creationId xmlns:a16="http://schemas.microsoft.com/office/drawing/2014/main" id="{C45D0461-BF2E-41E2-819F-D43600048E02}"/>
              </a:ext>
            </a:extLst>
          </p:cNvPr>
          <p:cNvSpPr/>
          <p:nvPr userDrawn="1"/>
        </p:nvSpPr>
        <p:spPr>
          <a:xfrm>
            <a:off x="2" y="-13704"/>
            <a:ext cx="12191999" cy="6871704"/>
          </a:xfrm>
          <a:prstGeom prst="rect">
            <a:avLst/>
          </a:prstGeom>
          <a:gradFill flip="none" rotWithShape="1">
            <a:gsLst>
              <a:gs pos="26000">
                <a:srgbClr val="7EA7C4">
                  <a:alpha val="60000"/>
                </a:srgbClr>
              </a:gs>
              <a:gs pos="0">
                <a:srgbClr val="4472C4">
                  <a:lumMod val="5000"/>
                  <a:lumOff val="95000"/>
                  <a:alpha val="0"/>
                </a:srgbClr>
              </a:gs>
              <a:gs pos="99115">
                <a:srgbClr val="005288">
                  <a:alpha val="80000"/>
                </a:srgbClr>
              </a:gs>
              <a:gs pos="66000">
                <a:srgbClr val="005288">
                  <a:alpha val="70000"/>
                </a:srgbClr>
              </a:gs>
            </a:gsLst>
            <a:lin ang="13500000" scaled="1"/>
            <a:tileRect/>
          </a:gra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sp>
        <p:nvSpPr>
          <p:cNvPr id="14" name="Rectangle 13">
            <a:extLst>
              <a:ext uri="{FF2B5EF4-FFF2-40B4-BE49-F238E27FC236}">
                <a16:creationId xmlns:a16="http://schemas.microsoft.com/office/drawing/2014/main" id="{4C3FA0D7-FF1F-4889-B9D6-144247977660}"/>
              </a:ext>
            </a:extLst>
          </p:cNvPr>
          <p:cNvSpPr/>
          <p:nvPr userDrawn="1"/>
        </p:nvSpPr>
        <p:spPr>
          <a:xfrm>
            <a:off x="18037" y="1"/>
            <a:ext cx="12173964" cy="6857999"/>
          </a:xfrm>
          <a:prstGeom prst="rect">
            <a:avLst/>
          </a:prstGeom>
          <a:solidFill>
            <a:srgbClr val="E7E6E6">
              <a:alpha val="50000"/>
            </a:srgbClr>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Franklin Gothic Book" panose="020B0503020102020204"/>
              <a:ea typeface="+mn-ea"/>
              <a:cs typeface="+mn-cs"/>
            </a:endParaRPr>
          </a:p>
        </p:txBody>
      </p:sp>
      <p:sp>
        <p:nvSpPr>
          <p:cNvPr id="8" name="Text Placeholder 7"/>
          <p:cNvSpPr>
            <a:spLocks noGrp="1"/>
          </p:cNvSpPr>
          <p:nvPr>
            <p:ph type="body" sz="quarter" idx="10" hasCustomPrompt="1"/>
          </p:nvPr>
        </p:nvSpPr>
        <p:spPr>
          <a:xfrm>
            <a:off x="3861093" y="1420269"/>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861094" y="3263318"/>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719070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lide - Blue Background">
    <p:spTree>
      <p:nvGrpSpPr>
        <p:cNvPr id="1" name=""/>
        <p:cNvGrpSpPr/>
        <p:nvPr/>
      </p:nvGrpSpPr>
      <p:grpSpPr>
        <a:xfrm>
          <a:off x="0" y="0"/>
          <a:ext cx="0" cy="0"/>
          <a:chOff x="0" y="0"/>
          <a:chExt cx="0" cy="0"/>
        </a:xfrm>
      </p:grpSpPr>
      <p:pic>
        <p:nvPicPr>
          <p:cNvPr id="6" name="Picture 5" descr="iStock-505476426_FlareFree.jpg">
            <a:extLst>
              <a:ext uri="{FF2B5EF4-FFF2-40B4-BE49-F238E27FC236}">
                <a16:creationId xmlns:a16="http://schemas.microsoft.com/office/drawing/2014/main" id="{312AD4B6-5589-B742-BDDC-8DE22CCB22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01048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366458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34687063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1035352"/>
          </a:xfrm>
        </p:spPr>
        <p:txBody>
          <a:bodyPr/>
          <a:lstStyle/>
          <a:p>
            <a:r>
              <a:rPr lang="en-US"/>
              <a:t>Simple Slide</a:t>
            </a:r>
          </a:p>
        </p:txBody>
      </p:sp>
      <p:sp>
        <p:nvSpPr>
          <p:cNvPr id="5" name="TextBox 4"/>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11649087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Picture 17" descr="A close up of a metal fence&#10;&#10;Description automatically generated">
            <a:extLst>
              <a:ext uri="{FF2B5EF4-FFF2-40B4-BE49-F238E27FC236}">
                <a16:creationId xmlns:a16="http://schemas.microsoft.com/office/drawing/2014/main" id="{9CD6CFEA-453A-45E6-86DF-27582E4932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581" t="17879" r="51928" b="22870"/>
          <a:stretch/>
        </p:blipFill>
        <p:spPr>
          <a:xfrm>
            <a:off x="0" y="1"/>
            <a:ext cx="5014307" cy="6858000"/>
          </a:xfrm>
          <a:prstGeom prst="rect">
            <a:avLst/>
          </a:prstGeom>
        </p:spPr>
      </p:pic>
      <p:sp>
        <p:nvSpPr>
          <p:cNvPr id="19" name="Rectangle 18">
            <a:extLst>
              <a:ext uri="{FF2B5EF4-FFF2-40B4-BE49-F238E27FC236}">
                <a16:creationId xmlns:a16="http://schemas.microsoft.com/office/drawing/2014/main" id="{707C2EF7-EF6C-4C9E-9F4B-6B095BFE62FF}"/>
              </a:ext>
            </a:extLst>
          </p:cNvPr>
          <p:cNvSpPr/>
          <p:nvPr userDrawn="1"/>
        </p:nvSpPr>
        <p:spPr>
          <a:xfrm>
            <a:off x="0" y="12032"/>
            <a:ext cx="5014307" cy="6845968"/>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a:extLst>
              <a:ext uri="{FF2B5EF4-FFF2-40B4-BE49-F238E27FC236}">
                <a16:creationId xmlns:a16="http://schemas.microsoft.com/office/drawing/2014/main" id="{96380A4F-BB3A-42FA-B30D-1D88D1EF6A35}"/>
              </a:ext>
            </a:extLst>
          </p:cNvPr>
          <p:cNvSpPr/>
          <p:nvPr userDrawn="1"/>
        </p:nvSpPr>
        <p:spPr>
          <a:xfrm>
            <a:off x="1" y="12033"/>
            <a:ext cx="5014305" cy="6833936"/>
          </a:xfrm>
          <a:prstGeom prst="rect">
            <a:avLst/>
          </a:prstGeom>
          <a:gradFill flip="none" rotWithShape="1">
            <a:gsLst>
              <a:gs pos="26000">
                <a:srgbClr val="7EA7C4">
                  <a:alpha val="60000"/>
                </a:srgbClr>
              </a:gs>
              <a:gs pos="0">
                <a:schemeClr val="accent1">
                  <a:lumMod val="5000"/>
                  <a:lumOff val="95000"/>
                  <a:alpha val="0"/>
                </a:schemeClr>
              </a:gs>
              <a:gs pos="99115">
                <a:srgbClr val="005288">
                  <a:alpha val="80000"/>
                </a:srgbClr>
              </a:gs>
              <a:gs pos="66000">
                <a:srgbClr val="005288">
                  <a:alpha val="7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7B1F2D9E-0D96-4505-BB64-98841DEC34FD}"/>
              </a:ext>
            </a:extLst>
          </p:cNvPr>
          <p:cNvSpPr>
            <a:spLocks noGrp="1"/>
          </p:cNvSpPr>
          <p:nvPr>
            <p:ph type="subTitle" idx="1"/>
          </p:nvPr>
        </p:nvSpPr>
        <p:spPr>
          <a:xfrm>
            <a:off x="8578020" y="3422862"/>
            <a:ext cx="3329619" cy="2825333"/>
          </a:xfrm>
        </p:spPr>
        <p:txBody>
          <a:bodyPr anchor="ctr">
            <a:normAutofit/>
          </a:bodyPr>
          <a:lstStyle>
            <a:lvl1pPr marL="0" indent="0" algn="l">
              <a:buNone/>
              <a:defRPr sz="2400">
                <a:solidFill>
                  <a:srgbClr val="005288"/>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23" name="Picture Placeholder 22">
            <a:extLst>
              <a:ext uri="{FF2B5EF4-FFF2-40B4-BE49-F238E27FC236}">
                <a16:creationId xmlns:a16="http://schemas.microsoft.com/office/drawing/2014/main" id="{436ABF66-840C-46F1-830E-576A922EAF81}"/>
              </a:ext>
            </a:extLst>
          </p:cNvPr>
          <p:cNvSpPr>
            <a:spLocks noGrp="1"/>
          </p:cNvSpPr>
          <p:nvPr>
            <p:ph type="pic" sz="quarter" idx="10"/>
          </p:nvPr>
        </p:nvSpPr>
        <p:spPr>
          <a:xfrm>
            <a:off x="5613239" y="3691122"/>
            <a:ext cx="2288815" cy="2288815"/>
          </a:xfrm>
          <a:prstGeom prst="ellipse">
            <a:avLst/>
          </a:prstGeom>
          <a:ln w="28575">
            <a:noFill/>
          </a:ln>
          <a:effectLst>
            <a:outerShdw blurRad="50800" dist="38100" dir="2700000" algn="tl" rotWithShape="0">
              <a:prstClr val="black">
                <a:alpha val="40000"/>
              </a:prstClr>
            </a:outerShdw>
          </a:effectLst>
        </p:spPr>
        <p:txBody>
          <a:bodyPr/>
          <a:lstStyle/>
          <a:p>
            <a:endParaRPr lang="en-US"/>
          </a:p>
        </p:txBody>
      </p:sp>
      <p:sp>
        <p:nvSpPr>
          <p:cNvPr id="11" name="Rectangle 10">
            <a:extLst>
              <a:ext uri="{FF2B5EF4-FFF2-40B4-BE49-F238E27FC236}">
                <a16:creationId xmlns:a16="http://schemas.microsoft.com/office/drawing/2014/main" id="{0C8E0E9B-9045-48F7-921E-0D44241C1F11}"/>
              </a:ext>
            </a:extLst>
          </p:cNvPr>
          <p:cNvSpPr/>
          <p:nvPr userDrawn="1"/>
        </p:nvSpPr>
        <p:spPr>
          <a:xfrm>
            <a:off x="5008729" y="1084100"/>
            <a:ext cx="7183947" cy="1740987"/>
          </a:xfrm>
          <a:prstGeom prst="rect">
            <a:avLst/>
          </a:prstGeom>
          <a:solidFill>
            <a:schemeClr val="accent1"/>
          </a:solidFill>
          <a:ln>
            <a:solidFill>
              <a:srgbClr val="0052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Title 1">
            <a:extLst>
              <a:ext uri="{FF2B5EF4-FFF2-40B4-BE49-F238E27FC236}">
                <a16:creationId xmlns:a16="http://schemas.microsoft.com/office/drawing/2014/main" id="{398EF936-C231-4EA8-AE03-A5275C2EF525}"/>
              </a:ext>
            </a:extLst>
          </p:cNvPr>
          <p:cNvSpPr>
            <a:spLocks noGrp="1"/>
          </p:cNvSpPr>
          <p:nvPr>
            <p:ph type="ctrTitle"/>
          </p:nvPr>
        </p:nvSpPr>
        <p:spPr>
          <a:xfrm>
            <a:off x="5289572" y="1548651"/>
            <a:ext cx="6143107" cy="811884"/>
          </a:xfrm>
        </p:spPr>
        <p:txBody>
          <a:bodyPr anchor="ctr"/>
          <a:lstStyle>
            <a:lvl1pPr algn="l">
              <a:defRPr sz="3600">
                <a:solidFill>
                  <a:schemeClr val="bg1"/>
                </a:solidFill>
              </a:defRPr>
            </a:lvl1pPr>
          </a:lstStyle>
          <a:p>
            <a:r>
              <a:rPr lang="en-US" dirty="0"/>
              <a:t>Click to edit Master title style</a:t>
            </a:r>
          </a:p>
        </p:txBody>
      </p:sp>
      <p:pic>
        <p:nvPicPr>
          <p:cNvPr id="2" name="Graphic 1">
            <a:extLst>
              <a:ext uri="{FF2B5EF4-FFF2-40B4-BE49-F238E27FC236}">
                <a16:creationId xmlns:a16="http://schemas.microsoft.com/office/drawing/2014/main" id="{73534798-D745-4EC0-B1AE-5585A921ACD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473" y="124633"/>
            <a:ext cx="2331892" cy="1092307"/>
          </a:xfrm>
          <a:prstGeom prst="rect">
            <a:avLst/>
          </a:prstGeom>
        </p:spPr>
      </p:pic>
    </p:spTree>
    <p:extLst>
      <p:ext uri="{BB962C8B-B14F-4D97-AF65-F5344CB8AC3E}">
        <p14:creationId xmlns:p14="http://schemas.microsoft.com/office/powerpoint/2010/main" val="401626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dirty="0"/>
              <a:t>Simple Slide + Image</a:t>
            </a:r>
          </a:p>
        </p:txBody>
      </p:sp>
      <p:sp>
        <p:nvSpPr>
          <p:cNvPr id="9" name="Text Placeholder 8"/>
          <p:cNvSpPr>
            <a:spLocks noGrp="1"/>
          </p:cNvSpPr>
          <p:nvPr>
            <p:ph type="body" sz="quarter" idx="10" hasCustomPrompt="1"/>
          </p:nvPr>
        </p:nvSpPr>
        <p:spPr>
          <a:xfrm>
            <a:off x="609601" y="1499810"/>
            <a:ext cx="6857999" cy="4829025"/>
          </a:xfrm>
        </p:spPr>
        <p:txBody>
          <a:bodyPr/>
          <a:lstStyle>
            <a:lvl1pPr marL="0" indent="0">
              <a:buNone/>
              <a:defRPr b="1"/>
            </a:lvl1pPr>
            <a:lvl2pPr>
              <a:defRPr sz="2667"/>
            </a:lvl2pPr>
          </a:lstStyle>
          <a:p>
            <a:pPr lvl="0"/>
            <a:r>
              <a:rPr lang="en-US" dirty="0"/>
              <a:t>Header text</a:t>
            </a:r>
          </a:p>
          <a:p>
            <a:pPr lvl="1"/>
            <a:r>
              <a:rPr lang="en-US" dirty="0"/>
              <a:t>Bullet point 1</a:t>
            </a:r>
          </a:p>
          <a:p>
            <a:pPr lvl="1"/>
            <a:r>
              <a:rPr lang="en-US" dirty="0"/>
              <a:t>Bullet point 2</a:t>
            </a:r>
          </a:p>
          <a:p>
            <a:pPr lvl="1"/>
            <a:r>
              <a:rPr lang="en-US" dirty="0"/>
              <a:t>Bullet point 3</a:t>
            </a:r>
            <a:br>
              <a:rPr lang="en-US" dirty="0"/>
            </a:br>
            <a:endParaRPr lang="en-US" dirty="0"/>
          </a:p>
          <a:p>
            <a:pPr lvl="0"/>
            <a:r>
              <a:rPr lang="en-US" dirty="0"/>
              <a:t>Header text</a:t>
            </a:r>
          </a:p>
          <a:p>
            <a:pPr lvl="1"/>
            <a:r>
              <a:rPr lang="en-US" dirty="0"/>
              <a:t>Bullet point 1</a:t>
            </a:r>
          </a:p>
          <a:p>
            <a:pPr lvl="1"/>
            <a:r>
              <a:rPr lang="en-US" dirty="0"/>
              <a:t>Bullet point 2</a:t>
            </a:r>
          </a:p>
          <a:p>
            <a:pPr lvl="1"/>
            <a:r>
              <a:rPr lang="en-US" dirty="0"/>
              <a:t>Bullet point 3</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7936523" y="1500717"/>
            <a:ext cx="3645876" cy="4828117"/>
          </a:xfrm>
          <a:solidFill>
            <a:schemeClr val="bg1">
              <a:lumMod val="85000"/>
            </a:schemeClr>
          </a:solidFill>
        </p:spPr>
        <p:txBody>
          <a:bodyPr>
            <a:normAutofit/>
          </a:bodyPr>
          <a:lstStyle>
            <a:lvl1pPr marL="0" indent="0">
              <a:buNone/>
              <a:defRPr sz="2133"/>
            </a:lvl1pPr>
          </a:lstStyle>
          <a:p>
            <a:r>
              <a:rPr lang="en-US" dirty="0"/>
              <a:t>Insert image here</a:t>
            </a:r>
          </a:p>
        </p:txBody>
      </p:sp>
    </p:spTree>
    <p:extLst>
      <p:ext uri="{BB962C8B-B14F-4D97-AF65-F5344CB8AC3E}">
        <p14:creationId xmlns:p14="http://schemas.microsoft.com/office/powerpoint/2010/main" val="39639483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imple Slide - Text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526794"/>
            <a:ext cx="5486400" cy="2902207"/>
          </a:xfrm>
        </p:spPr>
        <p:txBody>
          <a:bodyPr>
            <a:normAutofit/>
          </a:bodyPr>
          <a:lstStyle>
            <a:lvl1pPr marL="0" indent="0">
              <a:buNone/>
              <a:defRPr sz="2667" b="0"/>
            </a:lvl1pPr>
            <a:lvl2pPr marL="609585" indent="0">
              <a:buNone/>
              <a:defRPr/>
            </a:lvl2pPr>
          </a:lstStyle>
          <a:p>
            <a:pPr lvl="0"/>
            <a:r>
              <a:rPr lang="en-US" dirty="0"/>
              <a:t>Summary or description text about the slide, images, charts, data go here.</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609600" y="3727939"/>
            <a:ext cx="3535680" cy="2600896"/>
          </a:xfrm>
          <a:solidFill>
            <a:schemeClr val="bg1">
              <a:lumMod val="85000"/>
            </a:schemeClr>
          </a:solidFill>
        </p:spPr>
        <p:txBody>
          <a:bodyPr>
            <a:normAutofit/>
          </a:bodyPr>
          <a:lstStyle>
            <a:lvl1pPr marL="0" indent="0">
              <a:buNone/>
              <a:defRPr sz="2133"/>
            </a:lvl1pPr>
          </a:lstStyle>
          <a:p>
            <a:r>
              <a:rPr lang="en-US" dirty="0"/>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4328160" y="3727939"/>
            <a:ext cx="3535680" cy="2600896"/>
          </a:xfrm>
          <a:solidFill>
            <a:schemeClr val="bg1">
              <a:lumMod val="85000"/>
            </a:schemeClr>
          </a:solidFill>
        </p:spPr>
        <p:txBody>
          <a:bodyPr>
            <a:normAutofit/>
          </a:bodyPr>
          <a:lstStyle>
            <a:lvl1pPr marL="0" indent="0">
              <a:buNone/>
              <a:defRPr sz="2133"/>
            </a:lvl1pPr>
          </a:lstStyle>
          <a:p>
            <a:r>
              <a:rPr lang="en-US" dirty="0"/>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8046720" y="3727939"/>
            <a:ext cx="3535680" cy="2600896"/>
          </a:xfrm>
          <a:solidFill>
            <a:schemeClr val="bg1">
              <a:lumMod val="85000"/>
            </a:schemeClr>
          </a:solidFill>
        </p:spPr>
        <p:txBody>
          <a:bodyPr>
            <a:normAutofit/>
          </a:bodyPr>
          <a:lstStyle>
            <a:lvl1pPr marL="0" indent="0">
              <a:buNone/>
              <a:defRPr sz="2133"/>
            </a:lvl1pPr>
          </a:lstStyle>
          <a:p>
            <a:r>
              <a:rPr lang="en-US" dirty="0"/>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6353909" y="526794"/>
            <a:ext cx="5228491" cy="2902207"/>
          </a:xfrm>
          <a:prstGeom prst="rect">
            <a:avLst/>
          </a:prstGeom>
          <a:solidFill>
            <a:schemeClr val="bg1">
              <a:lumMod val="95000"/>
            </a:schemeClr>
          </a:solidFill>
        </p:spPr>
        <p:txBody>
          <a:bodyPr vert="horz"/>
          <a:lstStyle>
            <a:lvl1pPr marL="0" indent="0">
              <a:buNone/>
              <a:defRPr sz="1600"/>
            </a:lvl1pPr>
          </a:lstStyle>
          <a:p>
            <a:r>
              <a:rPr lang="en-US"/>
              <a:t>Insert Chart</a:t>
            </a:r>
          </a:p>
        </p:txBody>
      </p:sp>
    </p:spTree>
    <p:extLst>
      <p:ext uri="{BB962C8B-B14F-4D97-AF65-F5344CB8AC3E}">
        <p14:creationId xmlns:p14="http://schemas.microsoft.com/office/powerpoint/2010/main" val="618824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944282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585565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40B2-DD07-494F-9190-209A45F66B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CCA57-F2CF-4975-833A-5934A90CBF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BDDD863-793F-41CD-8F0F-DFE81C2669C9}"/>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5" name="Footer Placeholder 4">
            <a:extLst>
              <a:ext uri="{FF2B5EF4-FFF2-40B4-BE49-F238E27FC236}">
                <a16:creationId xmlns:a16="http://schemas.microsoft.com/office/drawing/2014/main" id="{AAB043FA-453D-469A-A7DB-3C49AA8E4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E8F23-0300-4B9A-B5E1-31F6DF4CF0C6}"/>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1913220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576914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725589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117277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5200021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1967951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0504472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1721253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812461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1487602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21039"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Transition Slide</a:t>
            </a:r>
          </a:p>
        </p:txBody>
      </p:sp>
    </p:spTree>
    <p:extLst>
      <p:ext uri="{BB962C8B-B14F-4D97-AF65-F5344CB8AC3E}">
        <p14:creationId xmlns:p14="http://schemas.microsoft.com/office/powerpoint/2010/main" val="338109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76C8E-109A-4D6F-9005-99555B2D87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36F6C1-FEC2-4AD2-A6CA-C71859F2767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7F8F0-DCE2-4DDE-93E5-5E608F8968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44E2FC-D9C9-4DAE-B4B9-C8590ADA85B1}"/>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6" name="Footer Placeholder 5">
            <a:extLst>
              <a:ext uri="{FF2B5EF4-FFF2-40B4-BE49-F238E27FC236}">
                <a16:creationId xmlns:a16="http://schemas.microsoft.com/office/drawing/2014/main" id="{E4A31F0A-B158-4735-A266-713DEB0DF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AD546-3C57-4E87-B7F9-70467D92E767}"/>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18658978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0"/>
            <a:ext cx="4279652" cy="2265941"/>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5437114" y="556685"/>
            <a:ext cx="6359071" cy="1709257"/>
          </a:xfrm>
        </p:spPr>
        <p:txBody>
          <a:bodyPr lIns="0" tIns="0" rIns="0" bIns="0" anchor="ctr" anchorCtr="0">
            <a:noAutofit/>
          </a:bodyPr>
          <a:lstStyle>
            <a:lvl1pPr marL="0" indent="0">
              <a:buNone/>
              <a:defRPr sz="2667"/>
            </a:lvl1pPr>
          </a:lstStyle>
          <a:p>
            <a:pPr lvl="0"/>
            <a:r>
              <a:rPr lang="en-US" dirty="0"/>
              <a:t>Summary or description text about the slide, charts, data go here.</a:t>
            </a:r>
          </a:p>
        </p:txBody>
      </p:sp>
      <p:sp>
        <p:nvSpPr>
          <p:cNvPr id="5" name="Chart Placeholder 6"/>
          <p:cNvSpPr>
            <a:spLocks noGrp="1"/>
          </p:cNvSpPr>
          <p:nvPr>
            <p:ph type="chart" sz="quarter" idx="11" hasCustomPrompt="1"/>
          </p:nvPr>
        </p:nvSpPr>
        <p:spPr>
          <a:xfrm>
            <a:off x="624418" y="2774774"/>
            <a:ext cx="2511385" cy="1914812"/>
          </a:xfrm>
          <a:prstGeom prst="rect">
            <a:avLst/>
          </a:prstGeom>
        </p:spPr>
        <p:txBody>
          <a:bodyPr vert="horz"/>
          <a:lstStyle>
            <a:lvl1pPr marL="0" indent="0">
              <a:buNone/>
              <a:defRPr sz="1600"/>
            </a:lvl1pPr>
          </a:lstStyle>
          <a:p>
            <a:r>
              <a:rPr lang="en-US"/>
              <a:t>Insert Chart</a:t>
            </a:r>
          </a:p>
        </p:txBody>
      </p:sp>
      <p:sp>
        <p:nvSpPr>
          <p:cNvPr id="10" name="Chart Placeholder 6"/>
          <p:cNvSpPr>
            <a:spLocks noGrp="1"/>
          </p:cNvSpPr>
          <p:nvPr>
            <p:ph type="chart" sz="quarter" idx="12" hasCustomPrompt="1"/>
          </p:nvPr>
        </p:nvSpPr>
        <p:spPr>
          <a:xfrm>
            <a:off x="9284800" y="2774774"/>
            <a:ext cx="2511385" cy="1914812"/>
          </a:xfrm>
          <a:prstGeom prst="rect">
            <a:avLst/>
          </a:prstGeom>
        </p:spPr>
        <p:txBody>
          <a:bodyPr vert="horz"/>
          <a:lstStyle>
            <a:lvl1pPr marL="0" indent="0">
              <a:buNone/>
              <a:defRPr sz="1600"/>
            </a:lvl1pPr>
          </a:lstStyle>
          <a:p>
            <a:r>
              <a:rPr lang="en-US"/>
              <a:t>Insert Chart</a:t>
            </a:r>
          </a:p>
        </p:txBody>
      </p:sp>
      <p:sp>
        <p:nvSpPr>
          <p:cNvPr id="11" name="Chart Placeholder 6"/>
          <p:cNvSpPr>
            <a:spLocks noGrp="1"/>
          </p:cNvSpPr>
          <p:nvPr>
            <p:ph type="chart" sz="quarter" idx="13" hasCustomPrompt="1"/>
          </p:nvPr>
        </p:nvSpPr>
        <p:spPr>
          <a:xfrm>
            <a:off x="6354569" y="2774774"/>
            <a:ext cx="2511385" cy="1914812"/>
          </a:xfrm>
          <a:prstGeom prst="rect">
            <a:avLst/>
          </a:prstGeom>
        </p:spPr>
        <p:txBody>
          <a:bodyPr vert="horz"/>
          <a:lstStyle>
            <a:lvl1pPr marL="0" indent="0">
              <a:buNone/>
              <a:defRPr sz="1600"/>
            </a:lvl1pPr>
          </a:lstStyle>
          <a:p>
            <a:r>
              <a:rPr lang="en-US"/>
              <a:t>Insert Chart</a:t>
            </a:r>
          </a:p>
        </p:txBody>
      </p:sp>
      <p:sp>
        <p:nvSpPr>
          <p:cNvPr id="12" name="Chart Placeholder 6"/>
          <p:cNvSpPr>
            <a:spLocks noGrp="1"/>
          </p:cNvSpPr>
          <p:nvPr>
            <p:ph type="chart" sz="quarter" idx="14" hasCustomPrompt="1"/>
          </p:nvPr>
        </p:nvSpPr>
        <p:spPr>
          <a:xfrm>
            <a:off x="3490746" y="2774774"/>
            <a:ext cx="2511385" cy="1914812"/>
          </a:xfrm>
          <a:prstGeom prst="rect">
            <a:avLst/>
          </a:prstGeom>
        </p:spPr>
        <p:txBody>
          <a:bodyPr vert="horz"/>
          <a:lstStyle>
            <a:lvl1pPr marL="0" indent="0">
              <a:buNone/>
              <a:defRPr sz="1600"/>
            </a:lvl1pPr>
          </a:lstStyle>
          <a:p>
            <a:r>
              <a:rPr lang="en-US"/>
              <a:t>Insert Chart</a:t>
            </a:r>
          </a:p>
        </p:txBody>
      </p:sp>
      <p:sp>
        <p:nvSpPr>
          <p:cNvPr id="14" name="Text Placeholder 13"/>
          <p:cNvSpPr>
            <a:spLocks noGrp="1"/>
          </p:cNvSpPr>
          <p:nvPr>
            <p:ph type="body" sz="quarter" idx="15" hasCustomPrompt="1"/>
          </p:nvPr>
        </p:nvSpPr>
        <p:spPr>
          <a:xfrm>
            <a:off x="62441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5" name="Text Placeholder 13"/>
          <p:cNvSpPr>
            <a:spLocks noGrp="1"/>
          </p:cNvSpPr>
          <p:nvPr>
            <p:ph type="body" sz="quarter" idx="16" hasCustomPrompt="1"/>
          </p:nvPr>
        </p:nvSpPr>
        <p:spPr>
          <a:xfrm>
            <a:off x="3491765"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6" name="Text Placeholder 13"/>
          <p:cNvSpPr>
            <a:spLocks noGrp="1"/>
          </p:cNvSpPr>
          <p:nvPr>
            <p:ph type="body" sz="quarter" idx="17" hasCustomPrompt="1"/>
          </p:nvPr>
        </p:nvSpPr>
        <p:spPr>
          <a:xfrm>
            <a:off x="635558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7" name="Text Placeholder 13"/>
          <p:cNvSpPr>
            <a:spLocks noGrp="1"/>
          </p:cNvSpPr>
          <p:nvPr>
            <p:ph type="body" sz="quarter" idx="18" hasCustomPrompt="1"/>
          </p:nvPr>
        </p:nvSpPr>
        <p:spPr>
          <a:xfrm>
            <a:off x="9284799"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8" name="Text Placeholder 13"/>
          <p:cNvSpPr>
            <a:spLocks noGrp="1"/>
          </p:cNvSpPr>
          <p:nvPr>
            <p:ph type="body" sz="quarter" idx="19" hasCustomPrompt="1"/>
          </p:nvPr>
        </p:nvSpPr>
        <p:spPr>
          <a:xfrm>
            <a:off x="624417" y="6233413"/>
            <a:ext cx="2510367" cy="273596"/>
          </a:xfrm>
        </p:spPr>
        <p:txBody>
          <a:bodyPr lIns="0" tIns="0" rIns="0" bIns="0">
            <a:noAutofit/>
          </a:bodyPr>
          <a:lstStyle>
            <a:lvl1pPr marL="0" indent="0" algn="l">
              <a:buNone/>
              <a:defRPr sz="1333" baseline="0"/>
            </a:lvl1pPr>
            <a:lvl2pPr>
              <a:defRPr sz="1867"/>
            </a:lvl2pPr>
            <a:lvl3pPr>
              <a:defRPr sz="1867"/>
            </a:lvl3pPr>
            <a:lvl4pPr>
              <a:defRPr sz="1867"/>
            </a:lvl4pPr>
            <a:lvl5pPr>
              <a:defRPr sz="1867"/>
            </a:lvl5pPr>
          </a:lstStyle>
          <a:p>
            <a:pPr lvl="0"/>
            <a:r>
              <a:rPr lang="en-US"/>
              <a:t>Data citation</a:t>
            </a:r>
          </a:p>
        </p:txBody>
      </p:sp>
      <p:sp>
        <p:nvSpPr>
          <p:cNvPr id="19" name="TextBox 18"/>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22063085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92000" cy="6858000"/>
          </a:xfrm>
        </p:spPr>
        <p:txBody>
          <a:bodyPr>
            <a:normAutofit/>
          </a:bodyPr>
          <a:lstStyle>
            <a:lvl1pPr marL="0" indent="0" algn="r">
              <a:buNone/>
              <a:defRPr sz="2400"/>
            </a:lvl1pPr>
          </a:lstStyle>
          <a:p>
            <a:r>
              <a:rPr lang="en-US"/>
              <a:t>Insert a large image here</a:t>
            </a:r>
          </a:p>
        </p:txBody>
      </p:sp>
      <p:sp>
        <p:nvSpPr>
          <p:cNvPr id="16" name="Text Placeholder 6"/>
          <p:cNvSpPr>
            <a:spLocks noGrp="1"/>
          </p:cNvSpPr>
          <p:nvPr>
            <p:ph type="body" sz="quarter" idx="40"/>
          </p:nvPr>
        </p:nvSpPr>
        <p:spPr>
          <a:xfrm>
            <a:off x="0" y="3414950"/>
            <a:ext cx="12192000"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32"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20285378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8"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1319910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5" name="Text Placeholder 14"/>
          <p:cNvSpPr>
            <a:spLocks noGrp="1"/>
          </p:cNvSpPr>
          <p:nvPr>
            <p:ph type="body" sz="quarter" idx="50" hasCustomPrompt="1"/>
          </p:nvPr>
        </p:nvSpPr>
        <p:spPr>
          <a:xfrm>
            <a:off x="639234" y="3958167"/>
            <a:ext cx="11023581" cy="2317751"/>
          </a:xfrm>
        </p:spPr>
        <p:txBody>
          <a:bodyPr lIns="0" tIns="0" rIns="0" bIns="0">
            <a:noAutofit/>
          </a:bodyPr>
          <a:lstStyle>
            <a:lvl1pPr marL="0" indent="0">
              <a:buNone/>
              <a:defRPr sz="2667"/>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en-US"/>
              <a:t>Short Slide Summary</a:t>
            </a:r>
          </a:p>
        </p:txBody>
      </p:sp>
      <p:sp>
        <p:nvSpPr>
          <p:cNvPr id="2" name="Title 1"/>
          <p:cNvSpPr>
            <a:spLocks noGrp="1"/>
          </p:cNvSpPr>
          <p:nvPr>
            <p:ph type="title" hasCustomPrompt="1"/>
          </p:nvPr>
        </p:nvSpPr>
        <p:spPr>
          <a:xfrm>
            <a:off x="0" y="2931736"/>
            <a:ext cx="6582643" cy="629788"/>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34388690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1"/>
            <a:ext cx="12192000" cy="4273551"/>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12581372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42725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41915828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7359515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55368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598055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0313871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055982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34D8-5162-4182-8208-07DB463FFB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99CBBF-5D89-4539-8F2E-5FAD5855F8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BB0FA3-F14F-47D7-BBA3-0138E17247A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27773A-6952-46FB-83E4-DD346906C2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4EA93A6-8A1F-4A90-832C-A98444CA00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1B848A-B74B-472B-88B1-B7F7F7ED9DA6}"/>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8" name="Footer Placeholder 7">
            <a:extLst>
              <a:ext uri="{FF2B5EF4-FFF2-40B4-BE49-F238E27FC236}">
                <a16:creationId xmlns:a16="http://schemas.microsoft.com/office/drawing/2014/main" id="{6D3C31EB-8B23-4522-9430-3C3B26DA9D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BE179C-5D5B-439F-9596-F3AD43F18779}"/>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285403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130" y="0"/>
            <a:ext cx="1019287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42829468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999744" y="0"/>
            <a:ext cx="11192257"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26198841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4302269" y="0"/>
            <a:ext cx="7889731"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6962543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999486" y="0"/>
            <a:ext cx="10192513"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849383"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Tree>
    <p:extLst>
      <p:ext uri="{BB962C8B-B14F-4D97-AF65-F5344CB8AC3E}">
        <p14:creationId xmlns:p14="http://schemas.microsoft.com/office/powerpoint/2010/main" val="4199859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999744" y="0"/>
            <a:ext cx="11192257"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849640"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093708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4016053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849383"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Tree>
    <p:extLst>
      <p:ext uri="{BB962C8B-B14F-4D97-AF65-F5344CB8AC3E}">
        <p14:creationId xmlns:p14="http://schemas.microsoft.com/office/powerpoint/2010/main" val="36793410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828800"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
        <p:nvSpPr>
          <p:cNvPr id="7" name="Rectangle 6">
            <a:extLst>
              <a:ext uri="{FF2B5EF4-FFF2-40B4-BE49-F238E27FC236}">
                <a16:creationId xmlns:a16="http://schemas.microsoft.com/office/drawing/2014/main" id="{CAF46C4D-EA55-834D-A1ED-486FAB3B53C7}"/>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806107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9634286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488" y="0"/>
            <a:ext cx="10192513"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999488" y="3429000"/>
            <a:ext cx="10192513"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 Placeholder 7">
            <a:extLst>
              <a:ext uri="{FF2B5EF4-FFF2-40B4-BE49-F238E27FC236}">
                <a16:creationId xmlns:a16="http://schemas.microsoft.com/office/drawing/2014/main" id="{F6D85388-BAE4-4F43-AA76-E25591032497}"/>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Tree>
    <p:extLst>
      <p:ext uri="{BB962C8B-B14F-4D97-AF65-F5344CB8AC3E}">
        <p14:creationId xmlns:p14="http://schemas.microsoft.com/office/powerpoint/2010/main" val="94638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7C3EF-F2D4-4E68-BD22-7321CF90EE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C62F63-5B85-4DF0-9A79-D4E20857191D}"/>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4" name="Footer Placeholder 3">
            <a:extLst>
              <a:ext uri="{FF2B5EF4-FFF2-40B4-BE49-F238E27FC236}">
                <a16:creationId xmlns:a16="http://schemas.microsoft.com/office/drawing/2014/main" id="{141A34F5-0C5F-4CF7-ADD9-FF1167CB90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6656D9-DA2B-4F8B-AD9B-AC29ED717488}"/>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33406871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999744" y="0"/>
            <a:ext cx="11192257"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999744" y="3429000"/>
            <a:ext cx="11192257"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059855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486529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4037314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999486" y="3429000"/>
            <a:ext cx="10192513"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2562512"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Text Placeholder 7">
            <a:extLst>
              <a:ext uri="{FF2B5EF4-FFF2-40B4-BE49-F238E27FC236}">
                <a16:creationId xmlns:a16="http://schemas.microsoft.com/office/drawing/2014/main" id="{0B0CD720-AECF-2546-AD56-838BD33350C3}"/>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Tree>
    <p:extLst>
      <p:ext uri="{BB962C8B-B14F-4D97-AF65-F5344CB8AC3E}">
        <p14:creationId xmlns:p14="http://schemas.microsoft.com/office/powerpoint/2010/main" val="184294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999744" y="3429000"/>
            <a:ext cx="11192257"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562769"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
        <p:nvSpPr>
          <p:cNvPr id="8" name="Rectangle 7">
            <a:extLst>
              <a:ext uri="{FF2B5EF4-FFF2-40B4-BE49-F238E27FC236}">
                <a16:creationId xmlns:a16="http://schemas.microsoft.com/office/drawing/2014/main" id="{D9F44E30-1CE7-304C-AF61-09BD499EEA25}"/>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413103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609600" y="1855841"/>
            <a:ext cx="5497435" cy="3389856"/>
          </a:xfrm>
          <a:prstGeom prst="rect">
            <a:avLst/>
          </a:prstGeom>
          <a:solidFill>
            <a:schemeClr val="bg1">
              <a:lumMod val="85000"/>
            </a:schemeClr>
          </a:solidFill>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4" name="Text Placeholder 27"/>
          <p:cNvSpPr>
            <a:spLocks noGrp="1"/>
          </p:cNvSpPr>
          <p:nvPr>
            <p:ph type="body" sz="quarter" idx="20" hasCustomPrompt="1"/>
          </p:nvPr>
        </p:nvSpPr>
        <p:spPr>
          <a:xfrm>
            <a:off x="609600" y="5454634"/>
            <a:ext cx="5497435" cy="969684"/>
          </a:xfrm>
          <a:prstGeom prst="rect">
            <a:avLst/>
          </a:prstGeom>
        </p:spPr>
        <p:txBody>
          <a:bodyPr vert="horz" lIns="0" tIns="0" rIns="0" bIns="0" anchor="t" anchorCtr="0"/>
          <a:lstStyle>
            <a:lvl1pPr marL="0" indent="0">
              <a:spcBef>
                <a:spcPts val="1333"/>
              </a:spcBef>
              <a:buFont typeface="Arial"/>
              <a:buNone/>
              <a:defRPr sz="24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6433744" y="243840"/>
            <a:ext cx="5162664" cy="2794016"/>
          </a:xfrm>
          <a:prstGeom prst="rect">
            <a:avLst/>
          </a:prstGeom>
          <a:solidFill>
            <a:schemeClr val="bg1">
              <a:lumMod val="85000"/>
            </a:schemeClr>
          </a:solidFill>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7" name="Picture Placeholder 2"/>
          <p:cNvSpPr>
            <a:spLocks noGrp="1"/>
          </p:cNvSpPr>
          <p:nvPr>
            <p:ph type="pic" sz="quarter" idx="23" hasCustomPrompt="1"/>
          </p:nvPr>
        </p:nvSpPr>
        <p:spPr>
          <a:xfrm>
            <a:off x="6433744" y="3306596"/>
            <a:ext cx="5162664" cy="3117721"/>
          </a:xfrm>
          <a:prstGeom prst="rect">
            <a:avLst/>
          </a:prstGeom>
          <a:solidFill>
            <a:schemeClr val="bg1">
              <a:lumMod val="85000"/>
            </a:schemeClr>
          </a:solidFill>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8" name="TextBox 7"/>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11703783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31180191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43727" y="5113983"/>
            <a:ext cx="7440927" cy="1569660"/>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547053" y="3897782"/>
            <a:ext cx="1601320" cy="1188749"/>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1732001"/>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4551699" y="3781039"/>
            <a:ext cx="3088339" cy="1621140"/>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596586"/>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38184469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5C26-B965-474B-B75A-84143A22E8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5C78F-FF62-45FC-8E95-4B609025E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312D5-C7FA-4027-84C8-44A1F14F64CE}"/>
              </a:ext>
            </a:extLst>
          </p:cNvPr>
          <p:cNvSpPr>
            <a:spLocks noGrp="1"/>
          </p:cNvSpPr>
          <p:nvPr>
            <p:ph type="dt" sz="half" idx="10"/>
          </p:nvPr>
        </p:nvSpPr>
        <p:spPr/>
        <p:txBody>
          <a:bodyPr/>
          <a:lstStyle/>
          <a:p>
            <a:fld id="{FEC7A5ED-3C7E-4B28-9E7C-C7A323A2FBBC}" type="datetimeFigureOut">
              <a:rPr lang="en-US" smtClean="0"/>
              <a:t>6/15/2023</a:t>
            </a:fld>
            <a:endParaRPr lang="en-US"/>
          </a:p>
        </p:txBody>
      </p:sp>
      <p:sp>
        <p:nvSpPr>
          <p:cNvPr id="5" name="Footer Placeholder 4">
            <a:extLst>
              <a:ext uri="{FF2B5EF4-FFF2-40B4-BE49-F238E27FC236}">
                <a16:creationId xmlns:a16="http://schemas.microsoft.com/office/drawing/2014/main" id="{A3ACB101-3C44-4867-900B-1C10414E6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D01D7-E516-4526-BCFF-BAFA5265781F}"/>
              </a:ext>
            </a:extLst>
          </p:cNvPr>
          <p:cNvSpPr>
            <a:spLocks noGrp="1"/>
          </p:cNvSpPr>
          <p:nvPr>
            <p:ph type="sldNum" sz="quarter" idx="12"/>
          </p:nvPr>
        </p:nvSpPr>
        <p:spPr/>
        <p:txBody>
          <a:bodyPr/>
          <a:lstStyle/>
          <a:p>
            <a:fld id="{40929961-0AC3-41D0-ADC6-371B60732FA9}" type="slidenum">
              <a:rPr lang="en-US" smtClean="0"/>
              <a:t>‹#›</a:t>
            </a:fld>
            <a:endParaRPr lang="en-US"/>
          </a:p>
        </p:txBody>
      </p:sp>
    </p:spTree>
    <p:extLst>
      <p:ext uri="{BB962C8B-B14F-4D97-AF65-F5344CB8AC3E}">
        <p14:creationId xmlns:p14="http://schemas.microsoft.com/office/powerpoint/2010/main" val="77769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7A4BE-CE28-4E3E-B1D0-363C670747AC}"/>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3" name="Footer Placeholder 2">
            <a:extLst>
              <a:ext uri="{FF2B5EF4-FFF2-40B4-BE49-F238E27FC236}">
                <a16:creationId xmlns:a16="http://schemas.microsoft.com/office/drawing/2014/main" id="{91C3C67A-18C4-4502-9C9E-EA1CEC50AF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00B51C-FC1D-4E59-9C96-7DC7E49F6B73}"/>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2794648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3FD0-9B15-4B2C-895E-B4EF1FA8D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A2C186-6159-41D7-A4F6-EB2913316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D22D3E-146B-42E1-8783-11F58ED41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34C05E-322E-4855-A850-AB55E3DB196E}"/>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6" name="Footer Placeholder 5">
            <a:extLst>
              <a:ext uri="{FF2B5EF4-FFF2-40B4-BE49-F238E27FC236}">
                <a16:creationId xmlns:a16="http://schemas.microsoft.com/office/drawing/2014/main" id="{10B432FD-E912-46C6-A428-E766C9DD2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A3CA9A-998D-4DCA-A932-B1221FC7DA9D}"/>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398744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D2F1-6685-4D4A-9923-602999E93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E85990-F514-4C1D-A59B-B98CD6702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469EDA-A63B-4204-B0AA-ADF280CE1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D20DD2-66AE-4BD5-9880-EA6EADC75F1E}"/>
              </a:ext>
            </a:extLst>
          </p:cNvPr>
          <p:cNvSpPr>
            <a:spLocks noGrp="1"/>
          </p:cNvSpPr>
          <p:nvPr>
            <p:ph type="dt" sz="half" idx="10"/>
          </p:nvPr>
        </p:nvSpPr>
        <p:spPr/>
        <p:txBody>
          <a:bodyPr/>
          <a:lstStyle/>
          <a:p>
            <a:fld id="{9ABED90C-6461-4A57-8971-F771807E95ED}" type="datetimeFigureOut">
              <a:rPr lang="en-US" smtClean="0"/>
              <a:t>6/15/2023</a:t>
            </a:fld>
            <a:endParaRPr lang="en-US"/>
          </a:p>
        </p:txBody>
      </p:sp>
      <p:sp>
        <p:nvSpPr>
          <p:cNvPr id="6" name="Footer Placeholder 5">
            <a:extLst>
              <a:ext uri="{FF2B5EF4-FFF2-40B4-BE49-F238E27FC236}">
                <a16:creationId xmlns:a16="http://schemas.microsoft.com/office/drawing/2014/main" id="{E04249F3-C99C-4A4A-94EA-107A2D4EFD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81CCB1-58F7-46A3-95C7-62F92E4D0F03}"/>
              </a:ext>
            </a:extLst>
          </p:cNvPr>
          <p:cNvSpPr>
            <a:spLocks noGrp="1"/>
          </p:cNvSpPr>
          <p:nvPr>
            <p:ph type="sldNum" sz="quarter" idx="12"/>
          </p:nvPr>
        </p:nvSpPr>
        <p:spPr/>
        <p:txBody>
          <a:bodyPr/>
          <a:lstStyle/>
          <a:p>
            <a:fld id="{E599878B-7B0B-4154-BE0A-D0B1C74C9BFB}" type="slidenum">
              <a:rPr lang="en-US" smtClean="0"/>
              <a:t>‹#›</a:t>
            </a:fld>
            <a:endParaRPr lang="en-US"/>
          </a:p>
        </p:txBody>
      </p:sp>
    </p:spTree>
    <p:extLst>
      <p:ext uri="{BB962C8B-B14F-4D97-AF65-F5344CB8AC3E}">
        <p14:creationId xmlns:p14="http://schemas.microsoft.com/office/powerpoint/2010/main" val="145227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54"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51"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12F3-8217-4450-8639-8734E8695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BB1AAC-D445-4087-A689-2FE75F616E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13FBF-75C2-44F4-9A69-2D80879010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ED90C-6461-4A57-8971-F771807E95ED}" type="datetimeFigureOut">
              <a:rPr lang="en-US" smtClean="0"/>
              <a:t>6/15/2023</a:t>
            </a:fld>
            <a:endParaRPr lang="en-US"/>
          </a:p>
        </p:txBody>
      </p:sp>
      <p:sp>
        <p:nvSpPr>
          <p:cNvPr id="5" name="Footer Placeholder 4">
            <a:extLst>
              <a:ext uri="{FF2B5EF4-FFF2-40B4-BE49-F238E27FC236}">
                <a16:creationId xmlns:a16="http://schemas.microsoft.com/office/drawing/2014/main" id="{0B1A50EA-8F39-49AD-9058-4121A9C93A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786ACC-F2F5-4E21-8E03-F99EFADA74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9878B-7B0B-4154-BE0A-D0B1C74C9BFB}" type="slidenum">
              <a:rPr lang="en-US" smtClean="0"/>
              <a:t>‹#›</a:t>
            </a:fld>
            <a:endParaRPr lang="en-US"/>
          </a:p>
        </p:txBody>
      </p:sp>
    </p:spTree>
    <p:extLst>
      <p:ext uri="{BB962C8B-B14F-4D97-AF65-F5344CB8AC3E}">
        <p14:creationId xmlns:p14="http://schemas.microsoft.com/office/powerpoint/2010/main" val="1570684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6" r:id="rId13"/>
    <p:sldLayoutId id="214748367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74970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6" r:id="rId53"/>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0.xml"/><Relationship Id="rId4" Type="http://schemas.openxmlformats.org/officeDocument/2006/relationships/hyperlink" Target="https://www.nrel.gov/pv/fleet-performance-data-initiative.htm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 Id="rId5" Type="http://schemas.openxmlformats.org/officeDocument/2006/relationships/hyperlink" Target="https://sam.nrel.gov/" TargetMode="Externa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qpv-research-group/solcore5" TargetMode="External"/><Relationship Id="rId3" Type="http://schemas.openxmlformats.org/officeDocument/2006/relationships/hyperlink" Target="https://github.com/NREL/bifacialVF" TargetMode="External"/><Relationship Id="rId7" Type="http://schemas.openxmlformats.org/officeDocument/2006/relationships/hyperlink" Target="https://github.com/DuraMAT/pv-terms" TargetMode="External"/><Relationship Id="rId2" Type="http://schemas.openxmlformats.org/officeDocument/2006/relationships/hyperlink" Target="https://github.com/pvlib/pvanalytics" TargetMode="External"/><Relationship Id="rId1" Type="http://schemas.openxmlformats.org/officeDocument/2006/relationships/slideLayout" Target="../slideLayouts/slideLayout23.xml"/><Relationship Id="rId6" Type="http://schemas.openxmlformats.org/officeDocument/2006/relationships/hyperlink" Target="https://github.com/DuraMAT/pvpro" TargetMode="External"/><Relationship Id="rId5" Type="http://schemas.openxmlformats.org/officeDocument/2006/relationships/hyperlink" Target="https://github.com/NREL/PV_ICE" TargetMode="External"/><Relationship Id="rId4" Type="http://schemas.openxmlformats.org/officeDocument/2006/relationships/hyperlink" Target="https://github.com/NREL/PySMARTS" TargetMode="External"/><Relationship Id="rId9" Type="http://schemas.openxmlformats.org/officeDocument/2006/relationships/hyperlink" Target="https://github.com/sandialabs/pvOp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50.xml"/><Relationship Id="rId1" Type="http://schemas.openxmlformats.org/officeDocument/2006/relationships/video" Target="https://www.youtube.com/embed/NvwRiDcQhC8?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0.xml"/><Relationship Id="rId1" Type="http://schemas.openxmlformats.org/officeDocument/2006/relationships/video" Target="https://www.youtube.com/embed/6MQNUMVpC2k?feature=oembed" TargetMode="External"/><Relationship Id="rId4" Type="http://schemas.openxmlformats.org/officeDocument/2006/relationships/hyperlink" Target="https://www.youtube.com/watch?v=6MQNUMVpC2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50.xml"/><Relationship Id="rId1" Type="http://schemas.openxmlformats.org/officeDocument/2006/relationships/video" Target="https://www.youtube.com/embed/aK8Sw8iMGMI?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30E41D13-E9C4-4DE6-ACA4-3D1200049489}"/>
              </a:ext>
            </a:extLst>
          </p:cNvPr>
          <p:cNvSpPr>
            <a:spLocks noGrp="1"/>
          </p:cNvSpPr>
          <p:nvPr>
            <p:ph type="body" sz="quarter" idx="10"/>
          </p:nvPr>
        </p:nvSpPr>
        <p:spPr>
          <a:xfrm>
            <a:off x="2348649" y="2223156"/>
            <a:ext cx="9843351" cy="1460688"/>
          </a:xfrm>
        </p:spPr>
        <p:txBody>
          <a:bodyPr/>
          <a:lstStyle/>
          <a:p>
            <a:r>
              <a:rPr lang="en-US" sz="3500" dirty="0">
                <a:latin typeface="Roboto" panose="02000000000000000000" pitchFamily="2" charset="0"/>
              </a:rPr>
              <a:t>Other Open-Source and PV Modeling </a:t>
            </a:r>
            <a:r>
              <a:rPr lang="en-US" sz="3500" dirty="0" err="1">
                <a:latin typeface="Roboto" panose="02000000000000000000" pitchFamily="2" charset="0"/>
              </a:rPr>
              <a:t>PAckages</a:t>
            </a:r>
            <a:endParaRPr lang="en-US" sz="3500" dirty="0"/>
          </a:p>
        </p:txBody>
      </p:sp>
      <p:sp>
        <p:nvSpPr>
          <p:cNvPr id="21" name="Text Placeholder 2">
            <a:extLst>
              <a:ext uri="{FF2B5EF4-FFF2-40B4-BE49-F238E27FC236}">
                <a16:creationId xmlns:a16="http://schemas.microsoft.com/office/drawing/2014/main" id="{76BD145B-6F40-4781-8417-73366C34436C}"/>
              </a:ext>
            </a:extLst>
          </p:cNvPr>
          <p:cNvSpPr>
            <a:spLocks noGrp="1"/>
          </p:cNvSpPr>
          <p:nvPr>
            <p:ph type="body" sz="quarter" idx="11"/>
          </p:nvPr>
        </p:nvSpPr>
        <p:spPr>
          <a:xfrm>
            <a:off x="7417567" y="4634844"/>
            <a:ext cx="4774433" cy="1468735"/>
          </a:xfrm>
        </p:spPr>
        <p:txBody>
          <a:bodyPr/>
          <a:lstStyle/>
          <a:p>
            <a:r>
              <a:rPr lang="en-US" sz="1500" dirty="0"/>
              <a:t>Silvana Ovaitt</a:t>
            </a:r>
          </a:p>
          <a:p>
            <a:r>
              <a:rPr lang="en-US" sz="1500" dirty="0"/>
              <a:t>Mark Mikofski</a:t>
            </a:r>
          </a:p>
          <a:p>
            <a:r>
              <a:rPr lang="en-US" sz="1500" dirty="0"/>
              <a:t>PVSC 2050</a:t>
            </a:r>
          </a:p>
        </p:txBody>
      </p:sp>
    </p:spTree>
    <p:extLst>
      <p:ext uri="{BB962C8B-B14F-4D97-AF65-F5344CB8AC3E}">
        <p14:creationId xmlns:p14="http://schemas.microsoft.com/office/powerpoint/2010/main" val="3623050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135C2D-B818-0825-6238-EA3146A259A9}"/>
              </a:ext>
            </a:extLst>
          </p:cNvPr>
          <p:cNvSpPr>
            <a:spLocks noGrp="1"/>
          </p:cNvSpPr>
          <p:nvPr>
            <p:ph type="body" sz="quarter" idx="51"/>
          </p:nvPr>
        </p:nvSpPr>
        <p:spPr/>
        <p:txBody>
          <a:bodyPr/>
          <a:lstStyle/>
          <a:p>
            <a:endParaRPr lang="en-US"/>
          </a:p>
        </p:txBody>
      </p:sp>
      <p:pic>
        <p:nvPicPr>
          <p:cNvPr id="5" name="Picture 4">
            <a:extLst>
              <a:ext uri="{FF2B5EF4-FFF2-40B4-BE49-F238E27FC236}">
                <a16:creationId xmlns:a16="http://schemas.microsoft.com/office/drawing/2014/main" id="{FD717C02-4194-0DFC-F527-5C7BFC98AFA1}"/>
              </a:ext>
            </a:extLst>
          </p:cNvPr>
          <p:cNvPicPr>
            <a:picLocks noChangeAspect="1"/>
          </p:cNvPicPr>
          <p:nvPr/>
        </p:nvPicPr>
        <p:blipFill>
          <a:blip r:embed="rId2"/>
          <a:stretch>
            <a:fillRect/>
          </a:stretch>
        </p:blipFill>
        <p:spPr>
          <a:xfrm>
            <a:off x="2871787" y="862013"/>
            <a:ext cx="6448425" cy="2152650"/>
          </a:xfrm>
          <a:prstGeom prst="rect">
            <a:avLst/>
          </a:prstGeom>
        </p:spPr>
      </p:pic>
      <p:pic>
        <p:nvPicPr>
          <p:cNvPr id="7" name="Picture 6">
            <a:extLst>
              <a:ext uri="{FF2B5EF4-FFF2-40B4-BE49-F238E27FC236}">
                <a16:creationId xmlns:a16="http://schemas.microsoft.com/office/drawing/2014/main" id="{44663DEE-E0D4-A4D4-1BB9-BC034D2A8CC6}"/>
              </a:ext>
            </a:extLst>
          </p:cNvPr>
          <p:cNvPicPr>
            <a:picLocks noChangeAspect="1"/>
          </p:cNvPicPr>
          <p:nvPr/>
        </p:nvPicPr>
        <p:blipFill>
          <a:blip r:embed="rId3"/>
          <a:stretch>
            <a:fillRect/>
          </a:stretch>
        </p:blipFill>
        <p:spPr>
          <a:xfrm>
            <a:off x="6380124" y="4114800"/>
            <a:ext cx="5467350" cy="1381125"/>
          </a:xfrm>
          <a:prstGeom prst="rect">
            <a:avLst/>
          </a:prstGeom>
        </p:spPr>
      </p:pic>
      <p:sp>
        <p:nvSpPr>
          <p:cNvPr id="9" name="TextBox 8">
            <a:extLst>
              <a:ext uri="{FF2B5EF4-FFF2-40B4-BE49-F238E27FC236}">
                <a16:creationId xmlns:a16="http://schemas.microsoft.com/office/drawing/2014/main" id="{33D9728E-4E43-1179-64A1-32815B186DBA}"/>
              </a:ext>
            </a:extLst>
          </p:cNvPr>
          <p:cNvSpPr txBox="1"/>
          <p:nvPr/>
        </p:nvSpPr>
        <p:spPr>
          <a:xfrm>
            <a:off x="5527637" y="5543549"/>
            <a:ext cx="6967537" cy="646331"/>
          </a:xfrm>
          <a:prstGeom prst="rect">
            <a:avLst/>
          </a:prstGeom>
          <a:noFill/>
        </p:spPr>
        <p:txBody>
          <a:bodyPr wrap="square">
            <a:spAutoFit/>
          </a:bodyPr>
          <a:lstStyle/>
          <a:p>
            <a:r>
              <a:rPr lang="en-US" dirty="0">
                <a:hlinkClick r:id="rId4"/>
              </a:rPr>
              <a:t>https://www.nrel.gov/pv/fleet-performance-data-initiative.html</a:t>
            </a:r>
            <a:endParaRPr lang="en-US" dirty="0"/>
          </a:p>
          <a:p>
            <a:endParaRPr lang="en-US" dirty="0"/>
          </a:p>
        </p:txBody>
      </p:sp>
    </p:spTree>
    <p:extLst>
      <p:ext uri="{BB962C8B-B14F-4D97-AF65-F5344CB8AC3E}">
        <p14:creationId xmlns:p14="http://schemas.microsoft.com/office/powerpoint/2010/main" val="3360511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838D-04E1-23A8-008B-4BFB6FBC70C8}"/>
              </a:ext>
            </a:extLst>
          </p:cNvPr>
          <p:cNvSpPr>
            <a:spLocks noGrp="1"/>
          </p:cNvSpPr>
          <p:nvPr>
            <p:ph type="title"/>
          </p:nvPr>
        </p:nvSpPr>
        <p:spPr/>
        <p:txBody>
          <a:bodyPr/>
          <a:lstStyle/>
          <a:p>
            <a:r>
              <a:rPr lang="en-US" dirty="0"/>
              <a:t>Machine Learning</a:t>
            </a:r>
          </a:p>
        </p:txBody>
      </p:sp>
      <p:pic>
        <p:nvPicPr>
          <p:cNvPr id="1026" name="Picture 2">
            <a:extLst>
              <a:ext uri="{FF2B5EF4-FFF2-40B4-BE49-F238E27FC236}">
                <a16:creationId xmlns:a16="http://schemas.microsoft.com/office/drawing/2014/main" id="{1D517F71-963A-422C-89D9-A2A388279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495" y="2014165"/>
            <a:ext cx="2447925" cy="2400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9CBC1B-18A7-4E7B-A4F3-33E36F0FD84A}"/>
              </a:ext>
            </a:extLst>
          </p:cNvPr>
          <p:cNvSpPr txBox="1"/>
          <p:nvPr/>
        </p:nvSpPr>
        <p:spPr>
          <a:xfrm>
            <a:off x="3412331" y="4425657"/>
            <a:ext cx="2447925" cy="1477328"/>
          </a:xfrm>
          <a:prstGeom prst="rect">
            <a:avLst/>
          </a:prstGeom>
          <a:noFill/>
        </p:spPr>
        <p:txBody>
          <a:bodyPr wrap="square" rtlCol="0">
            <a:spAutoFit/>
          </a:bodyPr>
          <a:lstStyle/>
          <a:p>
            <a:r>
              <a:rPr lang="en-US" dirty="0"/>
              <a:t>Detects fixed-tilt carport installation as mounting configuration using object detection algorithm (CNN)</a:t>
            </a:r>
          </a:p>
        </p:txBody>
      </p:sp>
      <p:pic>
        <p:nvPicPr>
          <p:cNvPr id="1028" name="Picture 4">
            <a:extLst>
              <a:ext uri="{FF2B5EF4-FFF2-40B4-BE49-F238E27FC236}">
                <a16:creationId xmlns:a16="http://schemas.microsoft.com/office/drawing/2014/main" id="{8798EF1D-0927-4103-85BA-AD363222C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2009775"/>
            <a:ext cx="2447925" cy="2400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D2CBA8-4DBC-4635-AE8B-1491C725511C}"/>
              </a:ext>
            </a:extLst>
          </p:cNvPr>
          <p:cNvSpPr txBox="1"/>
          <p:nvPr/>
        </p:nvSpPr>
        <p:spPr>
          <a:xfrm>
            <a:off x="838200" y="4509097"/>
            <a:ext cx="2295525" cy="923330"/>
          </a:xfrm>
          <a:prstGeom prst="rect">
            <a:avLst/>
          </a:prstGeom>
          <a:noFill/>
        </p:spPr>
        <p:txBody>
          <a:bodyPr wrap="square" rtlCol="0">
            <a:spAutoFit/>
          </a:bodyPr>
          <a:lstStyle/>
          <a:p>
            <a:r>
              <a:rPr lang="en-US" dirty="0"/>
              <a:t>Pulls down satellite image of location via Google Maps API</a:t>
            </a:r>
          </a:p>
        </p:txBody>
      </p:sp>
      <p:sp>
        <p:nvSpPr>
          <p:cNvPr id="6" name="Arrow: Right 5">
            <a:extLst>
              <a:ext uri="{FF2B5EF4-FFF2-40B4-BE49-F238E27FC236}">
                <a16:creationId xmlns:a16="http://schemas.microsoft.com/office/drawing/2014/main" id="{144DA268-0B8C-46D4-ACFB-927747B1ECA7}"/>
              </a:ext>
            </a:extLst>
          </p:cNvPr>
          <p:cNvSpPr/>
          <p:nvPr/>
        </p:nvSpPr>
        <p:spPr>
          <a:xfrm>
            <a:off x="2901169" y="2574852"/>
            <a:ext cx="700087"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19C2F9C-54EE-45AC-961C-406AD4B30715}"/>
              </a:ext>
            </a:extLst>
          </p:cNvPr>
          <p:cNvSpPr txBox="1"/>
          <p:nvPr/>
        </p:nvSpPr>
        <p:spPr>
          <a:xfrm>
            <a:off x="3830622" y="1392019"/>
            <a:ext cx="2664734" cy="646331"/>
          </a:xfrm>
          <a:prstGeom prst="rect">
            <a:avLst/>
          </a:prstGeom>
          <a:noFill/>
        </p:spPr>
        <p:txBody>
          <a:bodyPr wrap="square" rtlCol="0">
            <a:spAutoFit/>
          </a:bodyPr>
          <a:lstStyle/>
          <a:p>
            <a:r>
              <a:rPr lang="en-US" dirty="0"/>
              <a:t>Mounting Configuration Classification</a:t>
            </a:r>
          </a:p>
        </p:txBody>
      </p:sp>
      <p:pic>
        <p:nvPicPr>
          <p:cNvPr id="1030" name="Picture 6">
            <a:extLst>
              <a:ext uri="{FF2B5EF4-FFF2-40B4-BE49-F238E27FC236}">
                <a16:creationId xmlns:a16="http://schemas.microsoft.com/office/drawing/2014/main" id="{03597E68-1BB6-476E-9981-1A246EF37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345" y="1888906"/>
            <a:ext cx="2200275" cy="2352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500410-7434-4826-84EC-A063D3B33576}"/>
              </a:ext>
            </a:extLst>
          </p:cNvPr>
          <p:cNvSpPr txBox="1"/>
          <p:nvPr/>
        </p:nvSpPr>
        <p:spPr>
          <a:xfrm>
            <a:off x="6229539" y="4328338"/>
            <a:ext cx="1819924" cy="1477328"/>
          </a:xfrm>
          <a:prstGeom prst="rect">
            <a:avLst/>
          </a:prstGeom>
          <a:noFill/>
        </p:spPr>
        <p:txBody>
          <a:bodyPr wrap="square" rtlCol="0">
            <a:spAutoFit/>
          </a:bodyPr>
          <a:lstStyle/>
          <a:p>
            <a:r>
              <a:rPr lang="en-US" dirty="0"/>
              <a:t>Solar array clustering via Connected Components Algorithm</a:t>
            </a:r>
          </a:p>
        </p:txBody>
      </p:sp>
      <p:pic>
        <p:nvPicPr>
          <p:cNvPr id="1032" name="Picture 8">
            <a:extLst>
              <a:ext uri="{FF2B5EF4-FFF2-40B4-BE49-F238E27FC236}">
                <a16:creationId xmlns:a16="http://schemas.microsoft.com/office/drawing/2014/main" id="{04084678-A927-49E5-A11D-0B6BD5C4C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0545" y="1838087"/>
            <a:ext cx="1639785" cy="17169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3645243-0770-4021-B4A5-0DF2EC7AD5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9255" y="1838086"/>
            <a:ext cx="1636264" cy="17132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BE2F1CD-487E-41BB-80AF-95D2FF2C5A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545" y="3558055"/>
            <a:ext cx="1635705" cy="17126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0E96FB-E436-4A06-A9FC-A2B04F1CB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5175" y="3551351"/>
            <a:ext cx="1635705" cy="17126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9FDEE08-2DE5-42C8-B2A8-B0E7FC76C8E1}"/>
              </a:ext>
            </a:extLst>
          </p:cNvPr>
          <p:cNvSpPr txBox="1"/>
          <p:nvPr/>
        </p:nvSpPr>
        <p:spPr>
          <a:xfrm>
            <a:off x="8793275" y="1326704"/>
            <a:ext cx="2121763" cy="369332"/>
          </a:xfrm>
          <a:prstGeom prst="rect">
            <a:avLst/>
          </a:prstGeom>
          <a:noFill/>
        </p:spPr>
        <p:txBody>
          <a:bodyPr wrap="square" rtlCol="0">
            <a:spAutoFit/>
          </a:bodyPr>
          <a:lstStyle/>
          <a:p>
            <a:r>
              <a:rPr lang="en-US" dirty="0"/>
              <a:t>Azimuth Estimation</a:t>
            </a:r>
          </a:p>
        </p:txBody>
      </p:sp>
      <p:sp>
        <p:nvSpPr>
          <p:cNvPr id="17" name="Arrow: Right 16">
            <a:extLst>
              <a:ext uri="{FF2B5EF4-FFF2-40B4-BE49-F238E27FC236}">
                <a16:creationId xmlns:a16="http://schemas.microsoft.com/office/drawing/2014/main" id="{CAE6A9A5-7ADB-43CB-86E9-8D86298DD766}"/>
              </a:ext>
            </a:extLst>
          </p:cNvPr>
          <p:cNvSpPr/>
          <p:nvPr/>
        </p:nvSpPr>
        <p:spPr>
          <a:xfrm>
            <a:off x="5514738" y="2588993"/>
            <a:ext cx="700087"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C12E1B6B-3531-412A-B384-C1473081D43A}"/>
              </a:ext>
            </a:extLst>
          </p:cNvPr>
          <p:cNvSpPr/>
          <p:nvPr/>
        </p:nvSpPr>
        <p:spPr>
          <a:xfrm>
            <a:off x="7785656" y="2562183"/>
            <a:ext cx="700087"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2AD6D07-AC85-49E2-920E-69889D0194FD}"/>
              </a:ext>
            </a:extLst>
          </p:cNvPr>
          <p:cNvSpPr txBox="1"/>
          <p:nvPr/>
        </p:nvSpPr>
        <p:spPr>
          <a:xfrm>
            <a:off x="8654419" y="5406666"/>
            <a:ext cx="3223904" cy="1200329"/>
          </a:xfrm>
          <a:prstGeom prst="rect">
            <a:avLst/>
          </a:prstGeom>
          <a:noFill/>
        </p:spPr>
        <p:txBody>
          <a:bodyPr wrap="square" rtlCol="0">
            <a:spAutoFit/>
          </a:bodyPr>
          <a:lstStyle/>
          <a:p>
            <a:r>
              <a:rPr lang="en-US" dirty="0"/>
              <a:t>Azimuths: 90, 90, 160, 180.</a:t>
            </a:r>
          </a:p>
          <a:p>
            <a:r>
              <a:rPr lang="en-US" dirty="0"/>
              <a:t>Detected via Canny Object Detection + Hough Line Transform</a:t>
            </a:r>
          </a:p>
        </p:txBody>
      </p:sp>
    </p:spTree>
    <p:extLst>
      <p:ext uri="{BB962C8B-B14F-4D97-AF65-F5344CB8AC3E}">
        <p14:creationId xmlns:p14="http://schemas.microsoft.com/office/powerpoint/2010/main" val="3321971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F8D8D2-F4C1-41F8-992A-2BB79BF63606}"/>
              </a:ext>
            </a:extLst>
          </p:cNvPr>
          <p:cNvSpPr>
            <a:spLocks noGrp="1"/>
          </p:cNvSpPr>
          <p:nvPr>
            <p:ph type="body" sz="quarter" idx="51"/>
          </p:nvPr>
        </p:nvSpPr>
        <p:spPr/>
        <p:txBody>
          <a:bodyPr/>
          <a:lstStyle/>
          <a:p>
            <a:r>
              <a:rPr lang="en-US" dirty="0"/>
              <a:t>Modeling</a:t>
            </a:r>
          </a:p>
        </p:txBody>
      </p:sp>
      <p:pic>
        <p:nvPicPr>
          <p:cNvPr id="8" name="Picture Placeholder 7">
            <a:extLst>
              <a:ext uri="{FF2B5EF4-FFF2-40B4-BE49-F238E27FC236}">
                <a16:creationId xmlns:a16="http://schemas.microsoft.com/office/drawing/2014/main" id="{F27B4A84-C14D-434B-AB54-4712D746CCBE}"/>
              </a:ext>
            </a:extLst>
          </p:cNvPr>
          <p:cNvPicPr>
            <a:picLocks noGrp="1" noChangeAspect="1"/>
          </p:cNvPicPr>
          <p:nvPr>
            <p:ph type="pic" sz="quarter" idx="53"/>
          </p:nvPr>
        </p:nvPicPr>
        <p:blipFill>
          <a:blip r:embed="rId2">
            <a:extLst>
              <a:ext uri="{28A0092B-C50C-407E-A947-70E740481C1C}">
                <a14:useLocalDpi xmlns:a14="http://schemas.microsoft.com/office/drawing/2010/main"/>
              </a:ext>
            </a:extLst>
          </a:blip>
          <a:srcRect l="8713" r="8713"/>
          <a:stretch>
            <a:fillRect/>
          </a:stretch>
        </p:blipFill>
        <p:spPr>
          <a:xfrm>
            <a:off x="1998663" y="0"/>
            <a:ext cx="10193337" cy="6858000"/>
          </a:xfrm>
          <a:prstGeom prst="rect">
            <a:avLst/>
          </a:prstGeom>
        </p:spPr>
      </p:pic>
    </p:spTree>
    <p:extLst>
      <p:ext uri="{BB962C8B-B14F-4D97-AF65-F5344CB8AC3E}">
        <p14:creationId xmlns:p14="http://schemas.microsoft.com/office/powerpoint/2010/main" val="1530011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4626D27-4DCE-B749-AF79-4C8F8D23155F}"/>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p:spPr>
      </p:pic>
      <p:sp>
        <p:nvSpPr>
          <p:cNvPr id="3" name="Text Placeholder 2"/>
          <p:cNvSpPr>
            <a:spLocks noGrp="1"/>
          </p:cNvSpPr>
          <p:nvPr>
            <p:ph type="body" sz="quarter" idx="11"/>
          </p:nvPr>
        </p:nvSpPr>
        <p:spPr>
          <a:xfrm>
            <a:off x="0" y="399675"/>
            <a:ext cx="8346332" cy="1506946"/>
          </a:xfrm>
        </p:spPr>
        <p:txBody>
          <a:bodyPr/>
          <a:lstStyle/>
          <a:p>
            <a:r>
              <a:rPr lang="en-US" dirty="0"/>
              <a:t>Modeling </a:t>
            </a:r>
            <a:r>
              <a:rPr lang="en-US" dirty="0">
                <a:solidFill>
                  <a:srgbClr val="FFC425"/>
                </a:solidFill>
                <a:latin typeface="Calibri" panose="020F0502020204030204" pitchFamily="34" charset="0"/>
              </a:rPr>
              <a:t>Software / Models</a:t>
            </a:r>
            <a:endParaRPr lang="en-US" dirty="0">
              <a:solidFill>
                <a:srgbClr val="FFC425"/>
              </a:solidFill>
            </a:endParaRPr>
          </a:p>
        </p:txBody>
      </p:sp>
    </p:spTree>
    <p:extLst>
      <p:ext uri="{BB962C8B-B14F-4D97-AF65-F5344CB8AC3E}">
        <p14:creationId xmlns:p14="http://schemas.microsoft.com/office/powerpoint/2010/main" val="161966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A7CCD-9915-E66D-DAD0-D6FAB5110B00}"/>
              </a:ext>
            </a:extLst>
          </p:cNvPr>
          <p:cNvSpPr>
            <a:spLocks noGrp="1"/>
          </p:cNvSpPr>
          <p:nvPr>
            <p:ph type="title"/>
          </p:nvPr>
        </p:nvSpPr>
        <p:spPr/>
        <p:txBody>
          <a:bodyPr/>
          <a:lstStyle/>
          <a:p>
            <a:r>
              <a:rPr lang="en-US" dirty="0"/>
              <a:t>DUE DILIGENCE SOFTWARE</a:t>
            </a:r>
          </a:p>
        </p:txBody>
      </p:sp>
      <p:pic>
        <p:nvPicPr>
          <p:cNvPr id="4" name="Content Placeholder 3" descr="Screen Shot 2017-06-23 at 9.57.39 AM.png">
            <a:extLst>
              <a:ext uri="{FF2B5EF4-FFF2-40B4-BE49-F238E27FC236}">
                <a16:creationId xmlns:a16="http://schemas.microsoft.com/office/drawing/2014/main" id="{F8D42916-CCB9-4481-9CF2-9A6DD4D28B2E}"/>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41971" t="13383" r="432" b="32131"/>
          <a:stretch/>
        </p:blipFill>
        <p:spPr>
          <a:xfrm>
            <a:off x="3222333" y="1637812"/>
            <a:ext cx="6252431" cy="4220391"/>
          </a:xfrm>
        </p:spPr>
      </p:pic>
      <p:pic>
        <p:nvPicPr>
          <p:cNvPr id="5" name="Picture 4">
            <a:extLst>
              <a:ext uri="{FF2B5EF4-FFF2-40B4-BE49-F238E27FC236}">
                <a16:creationId xmlns:a16="http://schemas.microsoft.com/office/drawing/2014/main" id="{857B7E63-344E-4EC0-9960-75D35BFA8275}"/>
              </a:ext>
            </a:extLst>
          </p:cNvPr>
          <p:cNvPicPr>
            <a:picLocks noChangeAspect="1"/>
          </p:cNvPicPr>
          <p:nvPr/>
        </p:nvPicPr>
        <p:blipFill>
          <a:blip r:embed="rId3"/>
          <a:stretch>
            <a:fillRect/>
          </a:stretch>
        </p:blipFill>
        <p:spPr>
          <a:xfrm>
            <a:off x="1436467" y="1182432"/>
            <a:ext cx="2374893" cy="910760"/>
          </a:xfrm>
          <a:prstGeom prst="rect">
            <a:avLst/>
          </a:prstGeom>
        </p:spPr>
      </p:pic>
    </p:spTree>
    <p:extLst>
      <p:ext uri="{BB962C8B-B14F-4D97-AF65-F5344CB8AC3E}">
        <p14:creationId xmlns:p14="http://schemas.microsoft.com/office/powerpoint/2010/main" val="3954144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A7CCD-9915-E66D-DAD0-D6FAB5110B00}"/>
              </a:ext>
            </a:extLst>
          </p:cNvPr>
          <p:cNvSpPr>
            <a:spLocks noGrp="1"/>
          </p:cNvSpPr>
          <p:nvPr>
            <p:ph type="title"/>
          </p:nvPr>
        </p:nvSpPr>
        <p:spPr/>
        <p:txBody>
          <a:bodyPr/>
          <a:lstStyle/>
          <a:p>
            <a:r>
              <a:rPr lang="en-US" dirty="0"/>
              <a:t>DUE DILIGENCE SOFTWARE</a:t>
            </a:r>
          </a:p>
        </p:txBody>
      </p:sp>
      <p:pic>
        <p:nvPicPr>
          <p:cNvPr id="2" name="Picture 1">
            <a:extLst>
              <a:ext uri="{FF2B5EF4-FFF2-40B4-BE49-F238E27FC236}">
                <a16:creationId xmlns:a16="http://schemas.microsoft.com/office/drawing/2014/main" id="{D12024E1-E866-F9C9-CF5B-062736711615}"/>
              </a:ext>
            </a:extLst>
          </p:cNvPr>
          <p:cNvPicPr>
            <a:picLocks noChangeAspect="1"/>
          </p:cNvPicPr>
          <p:nvPr/>
        </p:nvPicPr>
        <p:blipFill>
          <a:blip r:embed="rId2"/>
          <a:stretch>
            <a:fillRect/>
          </a:stretch>
        </p:blipFill>
        <p:spPr>
          <a:xfrm>
            <a:off x="1552514" y="1902974"/>
            <a:ext cx="6638245" cy="4310608"/>
          </a:xfrm>
          <a:prstGeom prst="rect">
            <a:avLst/>
          </a:prstGeom>
        </p:spPr>
      </p:pic>
      <p:pic>
        <p:nvPicPr>
          <p:cNvPr id="6" name="Picture 5">
            <a:extLst>
              <a:ext uri="{FF2B5EF4-FFF2-40B4-BE49-F238E27FC236}">
                <a16:creationId xmlns:a16="http://schemas.microsoft.com/office/drawing/2014/main" id="{B315AF91-2834-FDCD-BDA9-F2C29778C34C}"/>
              </a:ext>
            </a:extLst>
          </p:cNvPr>
          <p:cNvPicPr>
            <a:picLocks noChangeAspect="1"/>
          </p:cNvPicPr>
          <p:nvPr/>
        </p:nvPicPr>
        <p:blipFill>
          <a:blip r:embed="rId3"/>
          <a:stretch>
            <a:fillRect/>
          </a:stretch>
        </p:blipFill>
        <p:spPr>
          <a:xfrm>
            <a:off x="311897" y="1135109"/>
            <a:ext cx="5686697" cy="668109"/>
          </a:xfrm>
          <a:prstGeom prst="rect">
            <a:avLst/>
          </a:prstGeom>
        </p:spPr>
      </p:pic>
      <p:pic>
        <p:nvPicPr>
          <p:cNvPr id="7" name="Picture 2" descr="https://i1.wp.com/softwareengineeringdaily.com/wp-content/uploads/2018/10/openSource.png?resize=550%2C389&amp;ssl=1">
            <a:extLst>
              <a:ext uri="{FF2B5EF4-FFF2-40B4-BE49-F238E27FC236}">
                <a16:creationId xmlns:a16="http://schemas.microsoft.com/office/drawing/2014/main" id="{420C253F-EC1B-FE32-0BB2-BADB616C5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5605" y="601731"/>
            <a:ext cx="2334319" cy="1651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CFFFAC-4C76-5554-3042-37651334E0BE}"/>
              </a:ext>
            </a:extLst>
          </p:cNvPr>
          <p:cNvSpPr txBox="1"/>
          <p:nvPr/>
        </p:nvSpPr>
        <p:spPr>
          <a:xfrm>
            <a:off x="4563291" y="6488668"/>
            <a:ext cx="3627468" cy="369332"/>
          </a:xfrm>
          <a:prstGeom prst="rect">
            <a:avLst/>
          </a:prstGeom>
          <a:noFill/>
        </p:spPr>
        <p:txBody>
          <a:bodyPr wrap="none" rtlCol="0">
            <a:spAutoFit/>
          </a:bodyPr>
          <a:lstStyle/>
          <a:p>
            <a:r>
              <a:rPr lang="en-US" b="1" dirty="0">
                <a:highlight>
                  <a:srgbClr val="FFFF00"/>
                </a:highlight>
              </a:rPr>
              <a:t>ALSO ACCESSIBLE THROUGH PYSAM</a:t>
            </a:r>
          </a:p>
        </p:txBody>
      </p:sp>
      <p:sp>
        <p:nvSpPr>
          <p:cNvPr id="11" name="TextBox 10">
            <a:extLst>
              <a:ext uri="{FF2B5EF4-FFF2-40B4-BE49-F238E27FC236}">
                <a16:creationId xmlns:a16="http://schemas.microsoft.com/office/drawing/2014/main" id="{E3A8C82C-71BE-B311-B9DD-DC503C18831E}"/>
              </a:ext>
            </a:extLst>
          </p:cNvPr>
          <p:cNvSpPr txBox="1"/>
          <p:nvPr/>
        </p:nvSpPr>
        <p:spPr>
          <a:xfrm>
            <a:off x="5998594" y="1656278"/>
            <a:ext cx="6096000" cy="646331"/>
          </a:xfrm>
          <a:prstGeom prst="rect">
            <a:avLst/>
          </a:prstGeom>
          <a:noFill/>
        </p:spPr>
        <p:txBody>
          <a:bodyPr wrap="square">
            <a:spAutoFit/>
          </a:bodyPr>
          <a:lstStyle/>
          <a:p>
            <a:pPr algn="r"/>
            <a:r>
              <a:rPr lang="en-US" dirty="0">
                <a:hlinkClick r:id="rId5"/>
              </a:rPr>
              <a:t>https://sam.nrel.gov/</a:t>
            </a:r>
            <a:endParaRPr lang="en-US" dirty="0"/>
          </a:p>
          <a:p>
            <a:pPr algn="r"/>
            <a:r>
              <a:rPr lang="en-US" dirty="0"/>
              <a:t>https://github.com/NREL/pysam</a:t>
            </a:r>
          </a:p>
        </p:txBody>
      </p:sp>
    </p:spTree>
    <p:extLst>
      <p:ext uri="{BB962C8B-B14F-4D97-AF65-F5344CB8AC3E}">
        <p14:creationId xmlns:p14="http://schemas.microsoft.com/office/powerpoint/2010/main" val="169188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05762-B150-4B95-AB21-AD8C1A4676F5}"/>
              </a:ext>
            </a:extLst>
          </p:cNvPr>
          <p:cNvPicPr>
            <a:picLocks noChangeAspect="1"/>
          </p:cNvPicPr>
          <p:nvPr/>
        </p:nvPicPr>
        <p:blipFill>
          <a:blip r:embed="rId3"/>
          <a:stretch>
            <a:fillRect/>
          </a:stretch>
        </p:blipFill>
        <p:spPr>
          <a:xfrm>
            <a:off x="1026204" y="1268663"/>
            <a:ext cx="9944308" cy="5036343"/>
          </a:xfrm>
          <a:prstGeom prst="rect">
            <a:avLst/>
          </a:prstGeom>
        </p:spPr>
      </p:pic>
      <p:pic>
        <p:nvPicPr>
          <p:cNvPr id="3" name="Picture 2" descr="https://i1.wp.com/softwareengineeringdaily.com/wp-content/uploads/2018/10/openSource.png?resize=550%2C389&amp;ssl=1">
            <a:extLst>
              <a:ext uri="{FF2B5EF4-FFF2-40B4-BE49-F238E27FC236}">
                <a16:creationId xmlns:a16="http://schemas.microsoft.com/office/drawing/2014/main" id="{7B382DC8-0683-4334-A23B-7EC937270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5605" y="-382337"/>
            <a:ext cx="2334319" cy="1651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424154-574C-84EC-8D9D-B6D64DFE95D7}"/>
              </a:ext>
            </a:extLst>
          </p:cNvPr>
          <p:cNvSpPr>
            <a:spLocks noGrp="1"/>
          </p:cNvSpPr>
          <p:nvPr>
            <p:ph type="title"/>
          </p:nvPr>
        </p:nvSpPr>
        <p:spPr>
          <a:xfrm>
            <a:off x="609599" y="1"/>
            <a:ext cx="5634447" cy="1035352"/>
          </a:xfrm>
        </p:spPr>
        <p:txBody>
          <a:bodyPr/>
          <a:lstStyle/>
          <a:p>
            <a:r>
              <a:rPr lang="en-US" dirty="0"/>
              <a:t>Rooftop Energy production calculation</a:t>
            </a:r>
          </a:p>
        </p:txBody>
      </p:sp>
      <p:sp>
        <p:nvSpPr>
          <p:cNvPr id="5" name="TextBox 4">
            <a:extLst>
              <a:ext uri="{FF2B5EF4-FFF2-40B4-BE49-F238E27FC236}">
                <a16:creationId xmlns:a16="http://schemas.microsoft.com/office/drawing/2014/main" id="{683FF578-3FDA-4EBE-1E33-9268E6333FAC}"/>
              </a:ext>
            </a:extLst>
          </p:cNvPr>
          <p:cNvSpPr txBox="1"/>
          <p:nvPr/>
        </p:nvSpPr>
        <p:spPr>
          <a:xfrm>
            <a:off x="0" y="6488667"/>
            <a:ext cx="3930820" cy="369332"/>
          </a:xfrm>
          <a:prstGeom prst="rect">
            <a:avLst/>
          </a:prstGeom>
          <a:noFill/>
        </p:spPr>
        <p:txBody>
          <a:bodyPr wrap="none" rtlCol="0">
            <a:spAutoFit/>
          </a:bodyPr>
          <a:lstStyle/>
          <a:p>
            <a:r>
              <a:rPr lang="en-US" dirty="0"/>
              <a:t>*Also accessible through </a:t>
            </a:r>
            <a:r>
              <a:rPr lang="en-US" dirty="0" err="1"/>
              <a:t>pvlib</a:t>
            </a:r>
            <a:r>
              <a:rPr lang="en-US" dirty="0"/>
              <a:t> functions</a:t>
            </a:r>
          </a:p>
        </p:txBody>
      </p:sp>
    </p:spTree>
    <p:extLst>
      <p:ext uri="{BB962C8B-B14F-4D97-AF65-F5344CB8AC3E}">
        <p14:creationId xmlns:p14="http://schemas.microsoft.com/office/powerpoint/2010/main" val="4013788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4154-574C-84EC-8D9D-B6D64DFE95D7}"/>
              </a:ext>
            </a:extLst>
          </p:cNvPr>
          <p:cNvSpPr>
            <a:spLocks noGrp="1"/>
          </p:cNvSpPr>
          <p:nvPr>
            <p:ph type="title"/>
          </p:nvPr>
        </p:nvSpPr>
        <p:spPr>
          <a:xfrm>
            <a:off x="609599" y="1"/>
            <a:ext cx="5634447" cy="1035352"/>
          </a:xfrm>
        </p:spPr>
        <p:txBody>
          <a:bodyPr/>
          <a:lstStyle/>
          <a:p>
            <a:r>
              <a:rPr lang="en-US" dirty="0"/>
              <a:t>Rooftop Energy production calculation</a:t>
            </a:r>
          </a:p>
        </p:txBody>
      </p:sp>
      <p:sp>
        <p:nvSpPr>
          <p:cNvPr id="5" name="TextBox 4">
            <a:extLst>
              <a:ext uri="{FF2B5EF4-FFF2-40B4-BE49-F238E27FC236}">
                <a16:creationId xmlns:a16="http://schemas.microsoft.com/office/drawing/2014/main" id="{683FF578-3FDA-4EBE-1E33-9268E6333FAC}"/>
              </a:ext>
            </a:extLst>
          </p:cNvPr>
          <p:cNvSpPr txBox="1"/>
          <p:nvPr/>
        </p:nvSpPr>
        <p:spPr>
          <a:xfrm>
            <a:off x="0" y="6488667"/>
            <a:ext cx="3930820" cy="369332"/>
          </a:xfrm>
          <a:prstGeom prst="rect">
            <a:avLst/>
          </a:prstGeom>
          <a:noFill/>
        </p:spPr>
        <p:txBody>
          <a:bodyPr wrap="none" rtlCol="0">
            <a:spAutoFit/>
          </a:bodyPr>
          <a:lstStyle/>
          <a:p>
            <a:r>
              <a:rPr lang="en-US" dirty="0"/>
              <a:t>*Also accessible through </a:t>
            </a:r>
            <a:r>
              <a:rPr lang="en-US" dirty="0" err="1"/>
              <a:t>pvlib</a:t>
            </a:r>
            <a:r>
              <a:rPr lang="en-US" dirty="0"/>
              <a:t> functions</a:t>
            </a:r>
          </a:p>
        </p:txBody>
      </p:sp>
      <p:pic>
        <p:nvPicPr>
          <p:cNvPr id="6" name="Picture 5">
            <a:extLst>
              <a:ext uri="{FF2B5EF4-FFF2-40B4-BE49-F238E27FC236}">
                <a16:creationId xmlns:a16="http://schemas.microsoft.com/office/drawing/2014/main" id="{FFF90403-3203-78BF-E3DE-646266673E58}"/>
              </a:ext>
            </a:extLst>
          </p:cNvPr>
          <p:cNvPicPr>
            <a:picLocks noChangeAspect="1"/>
          </p:cNvPicPr>
          <p:nvPr/>
        </p:nvPicPr>
        <p:blipFill>
          <a:blip r:embed="rId3"/>
          <a:stretch>
            <a:fillRect/>
          </a:stretch>
        </p:blipFill>
        <p:spPr>
          <a:xfrm>
            <a:off x="618308" y="1268663"/>
            <a:ext cx="10955383" cy="4783752"/>
          </a:xfrm>
          <a:prstGeom prst="rect">
            <a:avLst/>
          </a:prstGeom>
        </p:spPr>
      </p:pic>
    </p:spTree>
    <p:extLst>
      <p:ext uri="{BB962C8B-B14F-4D97-AF65-F5344CB8AC3E}">
        <p14:creationId xmlns:p14="http://schemas.microsoft.com/office/powerpoint/2010/main" val="672969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D054B-9139-4560-82BE-B638D8A57465}"/>
              </a:ext>
            </a:extLst>
          </p:cNvPr>
          <p:cNvPicPr>
            <a:picLocks noChangeAspect="1"/>
          </p:cNvPicPr>
          <p:nvPr/>
        </p:nvPicPr>
        <p:blipFill>
          <a:blip r:embed="rId2"/>
          <a:stretch>
            <a:fillRect/>
          </a:stretch>
        </p:blipFill>
        <p:spPr>
          <a:xfrm>
            <a:off x="515546" y="1171579"/>
            <a:ext cx="4390613" cy="5354888"/>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8" name="Title 3">
            <a:extLst>
              <a:ext uri="{FF2B5EF4-FFF2-40B4-BE49-F238E27FC236}">
                <a16:creationId xmlns:a16="http://schemas.microsoft.com/office/drawing/2014/main" id="{C550E2DB-B8DA-4603-9765-4412BB0199EE}"/>
              </a:ext>
            </a:extLst>
          </p:cNvPr>
          <p:cNvSpPr txBox="1">
            <a:spLocks/>
          </p:cNvSpPr>
          <p:nvPr/>
        </p:nvSpPr>
        <p:spPr>
          <a:xfrm>
            <a:off x="1" y="0"/>
            <a:ext cx="5930282" cy="913671"/>
          </a:xfrm>
          <a:prstGeom prst="rect">
            <a:avLst/>
          </a:prstGeom>
          <a:solidFill>
            <a:srgbClr val="0079C1"/>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Bifacial and </a:t>
            </a:r>
            <a:r>
              <a:rPr lang="en-US" dirty="0" err="1">
                <a:solidFill>
                  <a:schemeClr val="bg1"/>
                </a:solidFill>
              </a:rPr>
              <a:t>AgriPV</a:t>
            </a:r>
            <a:r>
              <a:rPr lang="en-US" dirty="0">
                <a:solidFill>
                  <a:schemeClr val="bg1"/>
                </a:solidFill>
              </a:rPr>
              <a:t> Modeling</a:t>
            </a:r>
            <a:endParaRPr lang="en-US" dirty="0">
              <a:solidFill>
                <a:srgbClr val="FFC425"/>
              </a:solidFill>
            </a:endParaRPr>
          </a:p>
        </p:txBody>
      </p:sp>
      <p:pic>
        <p:nvPicPr>
          <p:cNvPr id="7" name="Picture 2" descr="https://i1.wp.com/softwareengineeringdaily.com/wp-content/uploads/2018/10/openSource.png?resize=550%2C389&amp;ssl=1">
            <a:extLst>
              <a:ext uri="{FF2B5EF4-FFF2-40B4-BE49-F238E27FC236}">
                <a16:creationId xmlns:a16="http://schemas.microsoft.com/office/drawing/2014/main" id="{3615F508-55F1-474A-B86D-0E5D8D3FA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3908" y="-368665"/>
            <a:ext cx="2334319" cy="1651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able, worktable&#10;&#10;Description automatically generated">
            <a:extLst>
              <a:ext uri="{FF2B5EF4-FFF2-40B4-BE49-F238E27FC236}">
                <a16:creationId xmlns:a16="http://schemas.microsoft.com/office/drawing/2014/main" id="{F079D792-F6D9-4555-A05F-9246991BF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441" y="1282335"/>
            <a:ext cx="4941626" cy="4645277"/>
          </a:xfrm>
          <a:prstGeom prst="rect">
            <a:avLst/>
          </a:prstGeom>
        </p:spPr>
      </p:pic>
      <p:sp>
        <p:nvSpPr>
          <p:cNvPr id="10" name="TextBox 9">
            <a:extLst>
              <a:ext uri="{FF2B5EF4-FFF2-40B4-BE49-F238E27FC236}">
                <a16:creationId xmlns:a16="http://schemas.microsoft.com/office/drawing/2014/main" id="{9E1703EE-3D73-4332-906C-212B6A91EF5A}"/>
              </a:ext>
            </a:extLst>
          </p:cNvPr>
          <p:cNvSpPr txBox="1"/>
          <p:nvPr/>
        </p:nvSpPr>
        <p:spPr>
          <a:xfrm>
            <a:off x="9188008" y="5516533"/>
            <a:ext cx="1758815" cy="246221"/>
          </a:xfrm>
          <a:prstGeom prst="rect">
            <a:avLst/>
          </a:prstGeom>
          <a:noFill/>
        </p:spPr>
        <p:txBody>
          <a:bodyPr wrap="none" rtlCol="0">
            <a:spAutoFit/>
          </a:bodyPr>
          <a:lstStyle/>
          <a:p>
            <a:r>
              <a:rPr lang="en-US" sz="1000" dirty="0"/>
              <a:t>Image courtesy of J. Alderman</a:t>
            </a:r>
          </a:p>
        </p:txBody>
      </p:sp>
      <p:sp>
        <p:nvSpPr>
          <p:cNvPr id="12" name="TextBox 11">
            <a:extLst>
              <a:ext uri="{FF2B5EF4-FFF2-40B4-BE49-F238E27FC236}">
                <a16:creationId xmlns:a16="http://schemas.microsoft.com/office/drawing/2014/main" id="{976ED270-138C-4B2E-A1A8-74959365ACE1}"/>
              </a:ext>
            </a:extLst>
          </p:cNvPr>
          <p:cNvSpPr txBox="1"/>
          <p:nvPr/>
        </p:nvSpPr>
        <p:spPr>
          <a:xfrm>
            <a:off x="7837344" y="729005"/>
            <a:ext cx="6218958" cy="369332"/>
          </a:xfrm>
          <a:prstGeom prst="rect">
            <a:avLst/>
          </a:prstGeom>
          <a:noFill/>
        </p:spPr>
        <p:txBody>
          <a:bodyPr wrap="square">
            <a:spAutoFit/>
          </a:bodyPr>
          <a:lstStyle/>
          <a:p>
            <a:r>
              <a:rPr lang="en-US" dirty="0"/>
              <a:t>https://github.com/NREL/bifacial_radiance</a:t>
            </a:r>
          </a:p>
        </p:txBody>
      </p:sp>
      <p:sp>
        <p:nvSpPr>
          <p:cNvPr id="13" name="Rectangle 1">
            <a:extLst>
              <a:ext uri="{FF2B5EF4-FFF2-40B4-BE49-F238E27FC236}">
                <a16:creationId xmlns:a16="http://schemas.microsoft.com/office/drawing/2014/main" id="{0C396B9D-5DEB-4862-8CE8-2A490D565C11}"/>
              </a:ext>
            </a:extLst>
          </p:cNvPr>
          <p:cNvSpPr>
            <a:spLocks noChangeArrowheads="1"/>
          </p:cNvSpPr>
          <p:nvPr/>
        </p:nvSpPr>
        <p:spPr bwMode="auto">
          <a:xfrm>
            <a:off x="7391583" y="6318718"/>
            <a:ext cx="4042064"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24292F"/>
                </a:solidFill>
                <a:effectLst/>
                <a:latin typeface="ui-monospace"/>
              </a:rPr>
              <a:t>Ayala Pelaez, Silvana, Deline, Chris (2020). bifacial_radiance: a python package for modeling bifacial solar photovoltaic systems. Journal of Open Source Software, 5(50), 1865, https://doi.org/10.21105/joss.01865 </a:t>
            </a:r>
            <a:endParaRPr kumimoji="0" lang="en-US" altLang="en-US" sz="1200" b="0" i="0" u="none" strike="noStrike" cap="none" normalizeH="0" baseline="0" dirty="0">
              <a:ln>
                <a:noFill/>
              </a:ln>
              <a:solidFill>
                <a:srgbClr val="24292F"/>
              </a:solidFill>
              <a:effectLst/>
              <a:latin typeface="-apple-system"/>
            </a:endParaRPr>
          </a:p>
        </p:txBody>
      </p:sp>
    </p:spTree>
    <p:extLst>
      <p:ext uri="{BB962C8B-B14F-4D97-AF65-F5344CB8AC3E}">
        <p14:creationId xmlns:p14="http://schemas.microsoft.com/office/powerpoint/2010/main" val="3133117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E405-AE72-49C7-B5E1-F8E14567583A}"/>
              </a:ext>
            </a:extLst>
          </p:cNvPr>
          <p:cNvSpPr>
            <a:spLocks noGrp="1"/>
          </p:cNvSpPr>
          <p:nvPr>
            <p:ph type="title"/>
          </p:nvPr>
        </p:nvSpPr>
        <p:spPr>
          <a:xfrm>
            <a:off x="0" y="-12762"/>
            <a:ext cx="4810125" cy="1035352"/>
          </a:xfrm>
        </p:spPr>
        <p:txBody>
          <a:bodyPr/>
          <a:lstStyle/>
          <a:p>
            <a:r>
              <a:rPr lang="en-US" dirty="0"/>
              <a:t>Degradation Modeling</a:t>
            </a:r>
          </a:p>
        </p:txBody>
      </p:sp>
      <p:pic>
        <p:nvPicPr>
          <p:cNvPr id="4" name="Picture 3">
            <a:extLst>
              <a:ext uri="{FF2B5EF4-FFF2-40B4-BE49-F238E27FC236}">
                <a16:creationId xmlns:a16="http://schemas.microsoft.com/office/drawing/2014/main" id="{1499C00E-C853-4986-92BA-076DF74D50EC}"/>
              </a:ext>
            </a:extLst>
          </p:cNvPr>
          <p:cNvPicPr>
            <a:picLocks noChangeAspect="1"/>
          </p:cNvPicPr>
          <p:nvPr/>
        </p:nvPicPr>
        <p:blipFill>
          <a:blip r:embed="rId2"/>
          <a:stretch>
            <a:fillRect/>
          </a:stretch>
        </p:blipFill>
        <p:spPr>
          <a:xfrm>
            <a:off x="7449758" y="1724296"/>
            <a:ext cx="3982791" cy="4898091"/>
          </a:xfrm>
          <a:prstGeom prst="rect">
            <a:avLst/>
          </a:prstGeom>
        </p:spPr>
      </p:pic>
      <p:pic>
        <p:nvPicPr>
          <p:cNvPr id="5" name="Picture 4">
            <a:extLst>
              <a:ext uri="{FF2B5EF4-FFF2-40B4-BE49-F238E27FC236}">
                <a16:creationId xmlns:a16="http://schemas.microsoft.com/office/drawing/2014/main" id="{46F3D079-0F6A-48D6-AB31-C50BCF91B2F8}"/>
              </a:ext>
            </a:extLst>
          </p:cNvPr>
          <p:cNvPicPr>
            <a:picLocks noChangeAspect="1"/>
          </p:cNvPicPr>
          <p:nvPr/>
        </p:nvPicPr>
        <p:blipFill>
          <a:blip r:embed="rId3"/>
          <a:stretch>
            <a:fillRect/>
          </a:stretch>
        </p:blipFill>
        <p:spPr>
          <a:xfrm>
            <a:off x="1029430" y="2129730"/>
            <a:ext cx="5434473" cy="4175397"/>
          </a:xfrm>
          <a:prstGeom prst="rect">
            <a:avLst/>
          </a:prstGeom>
        </p:spPr>
      </p:pic>
      <p:pic>
        <p:nvPicPr>
          <p:cNvPr id="6" name="Picture 2" descr="https://i1.wp.com/softwareengineeringdaily.com/wp-content/uploads/2018/10/openSource.png?resize=550%2C389&amp;ssl=1">
            <a:extLst>
              <a:ext uri="{FF2B5EF4-FFF2-40B4-BE49-F238E27FC236}">
                <a16:creationId xmlns:a16="http://schemas.microsoft.com/office/drawing/2014/main" id="{1713C983-65B9-4E59-8495-AAD9827CF8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5605" y="-382337"/>
            <a:ext cx="2334319" cy="1651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62BC5-05DD-10D7-4B82-C5EC12922824}"/>
              </a:ext>
            </a:extLst>
          </p:cNvPr>
          <p:cNvSpPr txBox="1"/>
          <p:nvPr/>
        </p:nvSpPr>
        <p:spPr>
          <a:xfrm>
            <a:off x="1889760" y="1043030"/>
            <a:ext cx="6096000" cy="769441"/>
          </a:xfrm>
          <a:prstGeom prst="rect">
            <a:avLst/>
          </a:prstGeom>
          <a:noFill/>
        </p:spPr>
        <p:txBody>
          <a:bodyPr wrap="square">
            <a:spAutoFit/>
          </a:bodyPr>
          <a:lstStyle/>
          <a:p>
            <a:r>
              <a:rPr lang="en-US" sz="4400" dirty="0" err="1"/>
              <a:t>RDTools</a:t>
            </a:r>
            <a:endParaRPr lang="en-US" sz="4400" dirty="0"/>
          </a:p>
        </p:txBody>
      </p:sp>
      <p:sp>
        <p:nvSpPr>
          <p:cNvPr id="10" name="TextBox 9">
            <a:extLst>
              <a:ext uri="{FF2B5EF4-FFF2-40B4-BE49-F238E27FC236}">
                <a16:creationId xmlns:a16="http://schemas.microsoft.com/office/drawing/2014/main" id="{5E303FC6-46AD-DE50-D0D9-8BF248CABDC8}"/>
              </a:ext>
            </a:extLst>
          </p:cNvPr>
          <p:cNvSpPr txBox="1"/>
          <p:nvPr/>
        </p:nvSpPr>
        <p:spPr>
          <a:xfrm>
            <a:off x="8899673" y="837924"/>
            <a:ext cx="6200502" cy="369332"/>
          </a:xfrm>
          <a:prstGeom prst="rect">
            <a:avLst/>
          </a:prstGeom>
          <a:noFill/>
        </p:spPr>
        <p:txBody>
          <a:bodyPr wrap="square">
            <a:spAutoFit/>
          </a:bodyPr>
          <a:lstStyle/>
          <a:p>
            <a:r>
              <a:rPr lang="en-US" dirty="0"/>
              <a:t>https://github.com/NREL/rdtools</a:t>
            </a:r>
          </a:p>
        </p:txBody>
      </p:sp>
    </p:spTree>
    <p:extLst>
      <p:ext uri="{BB962C8B-B14F-4D97-AF65-F5344CB8AC3E}">
        <p14:creationId xmlns:p14="http://schemas.microsoft.com/office/powerpoint/2010/main" val="136060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CD21-56A1-2AC6-D2E1-FB1DE331BBDF}"/>
              </a:ext>
            </a:extLst>
          </p:cNvPr>
          <p:cNvSpPr>
            <a:spLocks noGrp="1"/>
          </p:cNvSpPr>
          <p:nvPr>
            <p:ph type="title"/>
          </p:nvPr>
        </p:nvSpPr>
        <p:spPr>
          <a:xfrm>
            <a:off x="609600" y="1"/>
            <a:ext cx="5497435" cy="1056203"/>
          </a:xfrm>
        </p:spPr>
        <p:txBody>
          <a:bodyPr/>
          <a:lstStyle/>
          <a:p>
            <a:r>
              <a:rPr lang="en-US" dirty="0"/>
              <a:t>Open-Source Science</a:t>
            </a:r>
          </a:p>
        </p:txBody>
      </p:sp>
      <p:pic>
        <p:nvPicPr>
          <p:cNvPr id="2050" name="Picture 2" descr="What is Open Science? Introduction | FOSTER">
            <a:extLst>
              <a:ext uri="{FF2B5EF4-FFF2-40B4-BE49-F238E27FC236}">
                <a16:creationId xmlns:a16="http://schemas.microsoft.com/office/drawing/2014/main" id="{49156B37-55A1-598B-15B0-869328C0A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056204"/>
            <a:ext cx="9346768" cy="5400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1BD4-823F-4131-9040-7BDF4DEBF853}"/>
              </a:ext>
            </a:extLst>
          </p:cNvPr>
          <p:cNvSpPr txBox="1"/>
          <p:nvPr/>
        </p:nvSpPr>
        <p:spPr>
          <a:xfrm>
            <a:off x="3358317" y="6272213"/>
            <a:ext cx="7471608" cy="369332"/>
          </a:xfrm>
          <a:prstGeom prst="rect">
            <a:avLst/>
          </a:prstGeom>
          <a:noFill/>
        </p:spPr>
        <p:txBody>
          <a:bodyPr wrap="square">
            <a:spAutoFit/>
          </a:bodyPr>
          <a:lstStyle/>
          <a:p>
            <a:r>
              <a:rPr lang="en-US" dirty="0"/>
              <a:t>https://www.fosteropenscience.eu/content/what-open-science-introduction</a:t>
            </a:r>
          </a:p>
        </p:txBody>
      </p:sp>
    </p:spTree>
    <p:extLst>
      <p:ext uri="{BB962C8B-B14F-4D97-AF65-F5344CB8AC3E}">
        <p14:creationId xmlns:p14="http://schemas.microsoft.com/office/powerpoint/2010/main" val="1820136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57BDA-A9C9-48A8-A14A-1E403028402A}"/>
              </a:ext>
            </a:extLst>
          </p:cNvPr>
          <p:cNvSpPr>
            <a:spLocks noGrp="1"/>
          </p:cNvSpPr>
          <p:nvPr>
            <p:ph type="title"/>
          </p:nvPr>
        </p:nvSpPr>
        <p:spPr>
          <a:xfrm>
            <a:off x="1195252" y="774381"/>
            <a:ext cx="10515600" cy="1325563"/>
          </a:xfrm>
        </p:spPr>
        <p:txBody>
          <a:bodyPr/>
          <a:lstStyle/>
          <a:p>
            <a:r>
              <a:rPr lang="en-US" dirty="0" err="1"/>
              <a:t>PVMismatch</a:t>
            </a:r>
            <a:r>
              <a:rPr lang="en-US" dirty="0"/>
              <a:t> </a:t>
            </a:r>
          </a:p>
        </p:txBody>
      </p:sp>
      <p:pic>
        <p:nvPicPr>
          <p:cNvPr id="4" name="Picture 2" descr="Image result for sunpower">
            <a:extLst>
              <a:ext uri="{FF2B5EF4-FFF2-40B4-BE49-F238E27FC236}">
                <a16:creationId xmlns:a16="http://schemas.microsoft.com/office/drawing/2014/main" id="{C6C15D72-EA37-40ED-9522-C5D42C31E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2868" y="5577895"/>
            <a:ext cx="1606915" cy="1198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493CC10-2736-475A-AAD2-B12706E92941}"/>
              </a:ext>
            </a:extLst>
          </p:cNvPr>
          <p:cNvPicPr/>
          <p:nvPr/>
        </p:nvPicPr>
        <p:blipFill>
          <a:blip r:embed="rId3"/>
          <a:stretch>
            <a:fillRect/>
          </a:stretch>
        </p:blipFill>
        <p:spPr>
          <a:xfrm>
            <a:off x="1462897" y="1960654"/>
            <a:ext cx="8399053" cy="3841407"/>
          </a:xfrm>
          <a:prstGeom prst="rect">
            <a:avLst/>
          </a:prstGeom>
        </p:spPr>
      </p:pic>
      <p:pic>
        <p:nvPicPr>
          <p:cNvPr id="5122" name="Picture 2" descr="https://i1.wp.com/softwareengineeringdaily.com/wp-content/uploads/2018/10/openSource.png?resize=550%2C389&amp;ssl=1">
            <a:extLst>
              <a:ext uri="{FF2B5EF4-FFF2-40B4-BE49-F238E27FC236}">
                <a16:creationId xmlns:a16="http://schemas.microsoft.com/office/drawing/2014/main" id="{558893AF-1E6D-460C-81C3-3607C46028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5605" y="-382337"/>
            <a:ext cx="2334319" cy="1651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a:extLst>
              <a:ext uri="{FF2B5EF4-FFF2-40B4-BE49-F238E27FC236}">
                <a16:creationId xmlns:a16="http://schemas.microsoft.com/office/drawing/2014/main" id="{C4C28750-4BD0-F8FE-20E1-2F283A72E4D7}"/>
              </a:ext>
            </a:extLst>
          </p:cNvPr>
          <p:cNvSpPr txBox="1">
            <a:spLocks/>
          </p:cNvSpPr>
          <p:nvPr/>
        </p:nvSpPr>
        <p:spPr>
          <a:xfrm>
            <a:off x="1" y="0"/>
            <a:ext cx="5930282" cy="913671"/>
          </a:xfrm>
          <a:prstGeom prst="rect">
            <a:avLst/>
          </a:prstGeom>
          <a:solidFill>
            <a:srgbClr val="0079C1"/>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Cell-level electrical mismatch</a:t>
            </a:r>
            <a:endParaRPr lang="en-US" dirty="0">
              <a:solidFill>
                <a:srgbClr val="FFC425"/>
              </a:solidFill>
            </a:endParaRPr>
          </a:p>
        </p:txBody>
      </p:sp>
      <p:sp>
        <p:nvSpPr>
          <p:cNvPr id="7" name="TextBox 6">
            <a:extLst>
              <a:ext uri="{FF2B5EF4-FFF2-40B4-BE49-F238E27FC236}">
                <a16:creationId xmlns:a16="http://schemas.microsoft.com/office/drawing/2014/main" id="{0FE1F77F-68BF-FDF2-406D-9EBE9FE01B10}"/>
              </a:ext>
            </a:extLst>
          </p:cNvPr>
          <p:cNvSpPr txBox="1"/>
          <p:nvPr/>
        </p:nvSpPr>
        <p:spPr>
          <a:xfrm>
            <a:off x="7840222" y="834612"/>
            <a:ext cx="4351778" cy="369332"/>
          </a:xfrm>
          <a:prstGeom prst="rect">
            <a:avLst/>
          </a:prstGeom>
          <a:noFill/>
        </p:spPr>
        <p:txBody>
          <a:bodyPr wrap="square">
            <a:spAutoFit/>
          </a:bodyPr>
          <a:lstStyle/>
          <a:p>
            <a:r>
              <a:rPr lang="en-US" dirty="0"/>
              <a:t>https://github.com/SunPower/PVMismatch</a:t>
            </a:r>
          </a:p>
        </p:txBody>
      </p:sp>
    </p:spTree>
    <p:extLst>
      <p:ext uri="{BB962C8B-B14F-4D97-AF65-F5344CB8AC3E}">
        <p14:creationId xmlns:p14="http://schemas.microsoft.com/office/powerpoint/2010/main" val="1972766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AB7F9B-5A5D-4EDA-993B-F0B141130281}"/>
              </a:ext>
            </a:extLst>
          </p:cNvPr>
          <p:cNvPicPr>
            <a:picLocks noChangeAspect="1"/>
          </p:cNvPicPr>
          <p:nvPr/>
        </p:nvPicPr>
        <p:blipFill>
          <a:blip r:embed="rId2"/>
          <a:stretch>
            <a:fillRect/>
          </a:stretch>
        </p:blipFill>
        <p:spPr>
          <a:xfrm>
            <a:off x="101507" y="1158240"/>
            <a:ext cx="6244369" cy="1161143"/>
          </a:xfrm>
          <a:prstGeom prst="rect">
            <a:avLst/>
          </a:prstGeom>
        </p:spPr>
      </p:pic>
      <p:pic>
        <p:nvPicPr>
          <p:cNvPr id="5" name="Picture 4">
            <a:extLst>
              <a:ext uri="{FF2B5EF4-FFF2-40B4-BE49-F238E27FC236}">
                <a16:creationId xmlns:a16="http://schemas.microsoft.com/office/drawing/2014/main" id="{3CABBFFA-B641-4FFD-A8BA-3EAD3A3A9D3F}"/>
              </a:ext>
            </a:extLst>
          </p:cNvPr>
          <p:cNvPicPr>
            <a:picLocks noChangeAspect="1"/>
          </p:cNvPicPr>
          <p:nvPr/>
        </p:nvPicPr>
        <p:blipFill>
          <a:blip r:embed="rId3"/>
          <a:stretch>
            <a:fillRect/>
          </a:stretch>
        </p:blipFill>
        <p:spPr>
          <a:xfrm>
            <a:off x="939212" y="2517528"/>
            <a:ext cx="4140300" cy="3497464"/>
          </a:xfrm>
          <a:prstGeom prst="rect">
            <a:avLst/>
          </a:prstGeom>
        </p:spPr>
      </p:pic>
      <p:pic>
        <p:nvPicPr>
          <p:cNvPr id="6" name="Picture 5">
            <a:extLst>
              <a:ext uri="{FF2B5EF4-FFF2-40B4-BE49-F238E27FC236}">
                <a16:creationId xmlns:a16="http://schemas.microsoft.com/office/drawing/2014/main" id="{CA22F70C-9A0F-4154-ABD3-DA50898EED29}"/>
              </a:ext>
            </a:extLst>
          </p:cNvPr>
          <p:cNvPicPr>
            <a:picLocks noChangeAspect="1"/>
          </p:cNvPicPr>
          <p:nvPr/>
        </p:nvPicPr>
        <p:blipFill>
          <a:blip r:embed="rId4"/>
          <a:stretch>
            <a:fillRect/>
          </a:stretch>
        </p:blipFill>
        <p:spPr>
          <a:xfrm>
            <a:off x="5917389" y="2092959"/>
            <a:ext cx="5492153" cy="4636135"/>
          </a:xfrm>
          <a:prstGeom prst="rect">
            <a:avLst/>
          </a:prstGeom>
        </p:spPr>
      </p:pic>
      <p:sp>
        <p:nvSpPr>
          <p:cNvPr id="2" name="Title 1">
            <a:extLst>
              <a:ext uri="{FF2B5EF4-FFF2-40B4-BE49-F238E27FC236}">
                <a16:creationId xmlns:a16="http://schemas.microsoft.com/office/drawing/2014/main" id="{9B1E0C82-D706-FB5A-2C6D-2957DB04EB4C}"/>
              </a:ext>
            </a:extLst>
          </p:cNvPr>
          <p:cNvSpPr>
            <a:spLocks noGrp="1"/>
          </p:cNvSpPr>
          <p:nvPr>
            <p:ph type="title"/>
          </p:nvPr>
        </p:nvSpPr>
        <p:spPr>
          <a:xfrm>
            <a:off x="609599" y="1"/>
            <a:ext cx="4162698" cy="1035352"/>
          </a:xfrm>
        </p:spPr>
        <p:txBody>
          <a:bodyPr/>
          <a:lstStyle/>
          <a:p>
            <a:r>
              <a:rPr lang="en-US" dirty="0"/>
              <a:t>Education</a:t>
            </a:r>
          </a:p>
        </p:txBody>
      </p:sp>
    </p:spTree>
    <p:extLst>
      <p:ext uri="{BB962C8B-B14F-4D97-AF65-F5344CB8AC3E}">
        <p14:creationId xmlns:p14="http://schemas.microsoft.com/office/powerpoint/2010/main" val="1106190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0C82-D706-FB5A-2C6D-2957DB04EB4C}"/>
              </a:ext>
            </a:extLst>
          </p:cNvPr>
          <p:cNvSpPr>
            <a:spLocks noGrp="1"/>
          </p:cNvSpPr>
          <p:nvPr>
            <p:ph type="title"/>
          </p:nvPr>
        </p:nvSpPr>
        <p:spPr>
          <a:xfrm>
            <a:off x="609599" y="1"/>
            <a:ext cx="4162698" cy="1035352"/>
          </a:xfrm>
        </p:spPr>
        <p:txBody>
          <a:bodyPr/>
          <a:lstStyle/>
          <a:p>
            <a:r>
              <a:rPr lang="en-US" dirty="0"/>
              <a:t>Education</a:t>
            </a:r>
          </a:p>
        </p:txBody>
      </p:sp>
      <p:pic>
        <p:nvPicPr>
          <p:cNvPr id="3" name="Picture 2">
            <a:extLst>
              <a:ext uri="{FF2B5EF4-FFF2-40B4-BE49-F238E27FC236}">
                <a16:creationId xmlns:a16="http://schemas.microsoft.com/office/drawing/2014/main" id="{9B326802-11BA-F3C2-E2B4-9109178190B6}"/>
              </a:ext>
            </a:extLst>
          </p:cNvPr>
          <p:cNvPicPr>
            <a:picLocks noChangeAspect="1"/>
          </p:cNvPicPr>
          <p:nvPr/>
        </p:nvPicPr>
        <p:blipFill rotWithShape="1">
          <a:blip r:embed="rId2"/>
          <a:srcRect l="58809" t="13069" r="8334" b="19630"/>
          <a:stretch/>
        </p:blipFill>
        <p:spPr>
          <a:xfrm>
            <a:off x="1497875" y="1035353"/>
            <a:ext cx="9605554" cy="5533634"/>
          </a:xfrm>
          <a:prstGeom prst="rect">
            <a:avLst/>
          </a:prstGeom>
        </p:spPr>
      </p:pic>
    </p:spTree>
    <p:extLst>
      <p:ext uri="{BB962C8B-B14F-4D97-AF65-F5344CB8AC3E}">
        <p14:creationId xmlns:p14="http://schemas.microsoft.com/office/powerpoint/2010/main" val="114301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A02056-5E38-43E4-A015-F9D2695835BE}"/>
              </a:ext>
            </a:extLst>
          </p:cNvPr>
          <p:cNvSpPr txBox="1"/>
          <p:nvPr/>
        </p:nvSpPr>
        <p:spPr>
          <a:xfrm>
            <a:off x="7353609" y="4183725"/>
            <a:ext cx="6094602" cy="646331"/>
          </a:xfrm>
          <a:prstGeom prst="rect">
            <a:avLst/>
          </a:prstGeom>
          <a:noFill/>
        </p:spPr>
        <p:txBody>
          <a:bodyPr wrap="square">
            <a:spAutoFit/>
          </a:bodyPr>
          <a:lstStyle/>
          <a:p>
            <a:r>
              <a:rPr lang="en-US" dirty="0"/>
              <a:t>More available on:</a:t>
            </a:r>
          </a:p>
          <a:p>
            <a:r>
              <a:rPr lang="en-US" dirty="0"/>
              <a:t>https://github.com/openpvtools/openpvtools</a:t>
            </a:r>
          </a:p>
        </p:txBody>
      </p:sp>
      <p:pic>
        <p:nvPicPr>
          <p:cNvPr id="7" name="Picture 6">
            <a:extLst>
              <a:ext uri="{FF2B5EF4-FFF2-40B4-BE49-F238E27FC236}">
                <a16:creationId xmlns:a16="http://schemas.microsoft.com/office/drawing/2014/main" id="{BD275E2E-A2B9-4665-9F72-6B2898A8A616}"/>
              </a:ext>
            </a:extLst>
          </p:cNvPr>
          <p:cNvPicPr>
            <a:picLocks noChangeAspect="1"/>
          </p:cNvPicPr>
          <p:nvPr/>
        </p:nvPicPr>
        <p:blipFill>
          <a:blip r:embed="rId2"/>
          <a:stretch>
            <a:fillRect/>
          </a:stretch>
        </p:blipFill>
        <p:spPr>
          <a:xfrm>
            <a:off x="574765" y="1625583"/>
            <a:ext cx="5746103" cy="5116286"/>
          </a:xfrm>
          <a:prstGeom prst="rect">
            <a:avLst/>
          </a:prstGeom>
        </p:spPr>
      </p:pic>
      <p:pic>
        <p:nvPicPr>
          <p:cNvPr id="2050" name="Picture 2" descr="openmod - Open Energy Modelling Initiative">
            <a:extLst>
              <a:ext uri="{FF2B5EF4-FFF2-40B4-BE49-F238E27FC236}">
                <a16:creationId xmlns:a16="http://schemas.microsoft.com/office/drawing/2014/main" id="{ABB3DF2E-4BA4-02B4-DEE4-153092E06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994" y="3579878"/>
            <a:ext cx="4472940" cy="6038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2EC571-2A37-B88D-992D-C9AF5552A9E9}"/>
              </a:ext>
            </a:extLst>
          </p:cNvPr>
          <p:cNvSpPr>
            <a:spLocks noGrp="1"/>
          </p:cNvSpPr>
          <p:nvPr>
            <p:ph type="title"/>
          </p:nvPr>
        </p:nvSpPr>
        <p:spPr>
          <a:xfrm>
            <a:off x="0" y="0"/>
            <a:ext cx="7985760" cy="1035352"/>
          </a:xfrm>
        </p:spPr>
        <p:txBody>
          <a:bodyPr/>
          <a:lstStyle/>
          <a:p>
            <a:r>
              <a:rPr lang="en-US" dirty="0"/>
              <a:t>Collection of Open-Source </a:t>
            </a:r>
            <a:br>
              <a:rPr lang="en-US" dirty="0"/>
            </a:br>
            <a:r>
              <a:rPr lang="en-US" dirty="0"/>
              <a:t>Solar PV Modeling tools</a:t>
            </a:r>
          </a:p>
        </p:txBody>
      </p:sp>
      <p:sp>
        <p:nvSpPr>
          <p:cNvPr id="3" name="TextBox 2">
            <a:extLst>
              <a:ext uri="{FF2B5EF4-FFF2-40B4-BE49-F238E27FC236}">
                <a16:creationId xmlns:a16="http://schemas.microsoft.com/office/drawing/2014/main" id="{36F9D9D5-190E-37B1-18EC-73DEA3F0DD3C}"/>
              </a:ext>
            </a:extLst>
          </p:cNvPr>
          <p:cNvSpPr txBox="1"/>
          <p:nvPr/>
        </p:nvSpPr>
        <p:spPr>
          <a:xfrm>
            <a:off x="1373777" y="1193486"/>
            <a:ext cx="6318068" cy="369332"/>
          </a:xfrm>
          <a:prstGeom prst="rect">
            <a:avLst/>
          </a:prstGeom>
          <a:noFill/>
        </p:spPr>
        <p:txBody>
          <a:bodyPr wrap="square">
            <a:spAutoFit/>
          </a:bodyPr>
          <a:lstStyle/>
          <a:p>
            <a:r>
              <a:rPr lang="en-US" dirty="0"/>
              <a:t>https://github.com/openpvtools/openpvtools</a:t>
            </a:r>
          </a:p>
        </p:txBody>
      </p:sp>
      <p:cxnSp>
        <p:nvCxnSpPr>
          <p:cNvPr id="6" name="Straight Connector 5">
            <a:extLst>
              <a:ext uri="{FF2B5EF4-FFF2-40B4-BE49-F238E27FC236}">
                <a16:creationId xmlns:a16="http://schemas.microsoft.com/office/drawing/2014/main" id="{450DAD14-E99F-97FF-ECE0-C56B587C2962}"/>
              </a:ext>
            </a:extLst>
          </p:cNvPr>
          <p:cNvCxnSpPr/>
          <p:nvPr/>
        </p:nvCxnSpPr>
        <p:spPr>
          <a:xfrm>
            <a:off x="6897189" y="2128503"/>
            <a:ext cx="0" cy="411044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1227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B39253-8BAA-9789-B30A-23E9A909BC95}"/>
              </a:ext>
            </a:extLst>
          </p:cNvPr>
          <p:cNvSpPr>
            <a:spLocks noGrp="1"/>
          </p:cNvSpPr>
          <p:nvPr>
            <p:ph type="title"/>
          </p:nvPr>
        </p:nvSpPr>
        <p:spPr/>
        <p:txBody>
          <a:bodyPr/>
          <a:lstStyle/>
          <a:p>
            <a:r>
              <a:rPr lang="en-US" dirty="0"/>
              <a:t>Non-exhaustive list of other solar </a:t>
            </a:r>
            <a:r>
              <a:rPr lang="en-US" dirty="0" err="1"/>
              <a:t>githubs</a:t>
            </a:r>
            <a:endParaRPr lang="en-US" dirty="0"/>
          </a:p>
        </p:txBody>
      </p:sp>
      <p:sp>
        <p:nvSpPr>
          <p:cNvPr id="8" name="Text Placeholder 7">
            <a:extLst>
              <a:ext uri="{FF2B5EF4-FFF2-40B4-BE49-F238E27FC236}">
                <a16:creationId xmlns:a16="http://schemas.microsoft.com/office/drawing/2014/main" id="{614B1344-3D85-434A-8FAE-CC3697F3898C}"/>
              </a:ext>
            </a:extLst>
          </p:cNvPr>
          <p:cNvSpPr>
            <a:spLocks noGrp="1"/>
          </p:cNvSpPr>
          <p:nvPr>
            <p:ph type="body" sz="quarter" idx="10"/>
          </p:nvPr>
        </p:nvSpPr>
        <p:spPr>
          <a:xfrm>
            <a:off x="609599" y="1457477"/>
            <a:ext cx="10826751" cy="4412100"/>
          </a:xfrm>
        </p:spPr>
        <p:txBody>
          <a:bodyPr>
            <a:normAutofit lnSpcReduction="10000"/>
          </a:bodyPr>
          <a:lstStyle/>
          <a:p>
            <a:r>
              <a:rPr lang="en-US" dirty="0">
                <a:hlinkClick r:id="rId2"/>
              </a:rPr>
              <a:t>https://github.com/pvlib/pvanalytics</a:t>
            </a:r>
            <a:endParaRPr lang="en-US" dirty="0">
              <a:solidFill>
                <a:srgbClr val="9EA2FF"/>
              </a:solidFill>
              <a:latin typeface="Segoe UI" panose="020B0502040204020203" pitchFamily="34" charset="0"/>
            </a:endParaRPr>
          </a:p>
          <a:p>
            <a:r>
              <a:rPr lang="en-US" dirty="0">
                <a:hlinkClick r:id="rId3"/>
              </a:rPr>
              <a:t>https://github.com/NREL/bifacialVF</a:t>
            </a:r>
            <a:endParaRPr lang="en-US" dirty="0"/>
          </a:p>
          <a:p>
            <a:r>
              <a:rPr lang="en-US" dirty="0">
                <a:hlinkClick r:id="rId4"/>
              </a:rPr>
              <a:t>https://github.com/NREL/PySMARTS</a:t>
            </a:r>
            <a:endParaRPr lang="en-US" dirty="0"/>
          </a:p>
          <a:p>
            <a:r>
              <a:rPr lang="en-US" dirty="0">
                <a:hlinkClick r:id="rId5"/>
              </a:rPr>
              <a:t>https://github.com/NREL/PV_ICE</a:t>
            </a:r>
            <a:endParaRPr lang="en-US" dirty="0"/>
          </a:p>
          <a:p>
            <a:r>
              <a:rPr lang="en-US" dirty="0">
                <a:hlinkClick r:id="rId6"/>
              </a:rPr>
              <a:t>https://github.com/DuraMAT/pvpro</a:t>
            </a:r>
            <a:endParaRPr lang="en-US" dirty="0"/>
          </a:p>
          <a:p>
            <a:r>
              <a:rPr lang="en-US" dirty="0">
                <a:hlinkClick r:id="rId7"/>
              </a:rPr>
              <a:t>https://github.com/DuraMAT/pv-terms</a:t>
            </a:r>
            <a:endParaRPr lang="en-US" dirty="0"/>
          </a:p>
          <a:p>
            <a:r>
              <a:rPr lang="en-US" dirty="0">
                <a:hlinkClick r:id="rId8"/>
              </a:rPr>
              <a:t>https://github.com/qpv-research-group/solcore5</a:t>
            </a:r>
            <a:endParaRPr lang="en-US" dirty="0"/>
          </a:p>
          <a:p>
            <a:r>
              <a:rPr lang="en-US" b="0" i="0" u="none" strike="noStrike" dirty="0">
                <a:solidFill>
                  <a:srgbClr val="9EA2FF"/>
                </a:solidFill>
                <a:effectLst/>
                <a:latin typeface="Segoe UI" panose="020B0502040204020203" pitchFamily="34" charset="0"/>
                <a:hlinkClick r:id="rId9" tooltip="https://github.com/sandialabs/pvOps"/>
              </a:rPr>
              <a:t>https://github.com/sandialabs/pvOps</a:t>
            </a:r>
            <a:endParaRPr lang="en-US" b="0" i="0" u="none" strike="noStrike" dirty="0">
              <a:solidFill>
                <a:srgbClr val="9EA2FF"/>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973685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66D3E-BCE2-4B71-AFC5-15B8D1E3B728}"/>
              </a:ext>
            </a:extLst>
          </p:cNvPr>
          <p:cNvPicPr>
            <a:picLocks noChangeAspect="1"/>
          </p:cNvPicPr>
          <p:nvPr/>
        </p:nvPicPr>
        <p:blipFill>
          <a:blip r:embed="rId2"/>
          <a:stretch>
            <a:fillRect/>
          </a:stretch>
        </p:blipFill>
        <p:spPr>
          <a:xfrm>
            <a:off x="3226154" y="1013906"/>
            <a:ext cx="6944509" cy="5844094"/>
          </a:xfrm>
          <a:prstGeom prst="rect">
            <a:avLst/>
          </a:prstGeom>
        </p:spPr>
      </p:pic>
      <p:pic>
        <p:nvPicPr>
          <p:cNvPr id="12290" name="Picture 2" descr="PV Lighthouse">
            <a:extLst>
              <a:ext uri="{FF2B5EF4-FFF2-40B4-BE49-F238E27FC236}">
                <a16:creationId xmlns:a16="http://schemas.microsoft.com/office/drawing/2014/main" id="{CEBCE138-3C69-4E5E-BEB5-B8D4CF2D0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04" y="1375954"/>
            <a:ext cx="2790925" cy="786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733A7D-CFCD-8339-9A96-682F96B7D1E8}"/>
              </a:ext>
            </a:extLst>
          </p:cNvPr>
          <p:cNvSpPr>
            <a:spLocks noGrp="1"/>
          </p:cNvSpPr>
          <p:nvPr>
            <p:ph type="title"/>
          </p:nvPr>
        </p:nvSpPr>
        <p:spPr>
          <a:xfrm>
            <a:off x="0" y="-21446"/>
            <a:ext cx="3683727" cy="1035352"/>
          </a:xfrm>
        </p:spPr>
        <p:txBody>
          <a:bodyPr/>
          <a:lstStyle/>
          <a:p>
            <a:r>
              <a:rPr lang="en-US" dirty="0"/>
              <a:t>Commercial  Tools</a:t>
            </a:r>
          </a:p>
        </p:txBody>
      </p:sp>
      <p:sp>
        <p:nvSpPr>
          <p:cNvPr id="3" name="TextBox 2">
            <a:extLst>
              <a:ext uri="{FF2B5EF4-FFF2-40B4-BE49-F238E27FC236}">
                <a16:creationId xmlns:a16="http://schemas.microsoft.com/office/drawing/2014/main" id="{EE9CB71D-A3E4-15CE-D682-EF21F465E337}"/>
              </a:ext>
            </a:extLst>
          </p:cNvPr>
          <p:cNvSpPr txBox="1"/>
          <p:nvPr/>
        </p:nvSpPr>
        <p:spPr>
          <a:xfrm>
            <a:off x="9274629" y="183788"/>
            <a:ext cx="2848857" cy="646331"/>
          </a:xfrm>
          <a:prstGeom prst="rect">
            <a:avLst/>
          </a:prstGeom>
          <a:noFill/>
        </p:spPr>
        <p:txBody>
          <a:bodyPr wrap="none" rtlCol="0">
            <a:spAutoFit/>
          </a:bodyPr>
          <a:lstStyle/>
          <a:p>
            <a:r>
              <a:rPr lang="en-US" dirty="0"/>
              <a:t>Some features/calculators</a:t>
            </a:r>
          </a:p>
          <a:p>
            <a:r>
              <a:rPr lang="en-US" dirty="0"/>
              <a:t>On this page are free for use</a:t>
            </a:r>
          </a:p>
        </p:txBody>
      </p:sp>
    </p:spTree>
    <p:extLst>
      <p:ext uri="{BB962C8B-B14F-4D97-AF65-F5344CB8AC3E}">
        <p14:creationId xmlns:p14="http://schemas.microsoft.com/office/powerpoint/2010/main" val="1951560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3A7D-CFCD-8339-9A96-682F96B7D1E8}"/>
              </a:ext>
            </a:extLst>
          </p:cNvPr>
          <p:cNvSpPr>
            <a:spLocks noGrp="1"/>
          </p:cNvSpPr>
          <p:nvPr>
            <p:ph type="title"/>
          </p:nvPr>
        </p:nvSpPr>
        <p:spPr>
          <a:xfrm>
            <a:off x="0" y="-21446"/>
            <a:ext cx="3683727" cy="1035352"/>
          </a:xfrm>
        </p:spPr>
        <p:txBody>
          <a:bodyPr/>
          <a:lstStyle/>
          <a:p>
            <a:r>
              <a:rPr lang="en-US" dirty="0"/>
              <a:t>Commercial  Tools</a:t>
            </a:r>
          </a:p>
        </p:txBody>
      </p:sp>
      <p:sp>
        <p:nvSpPr>
          <p:cNvPr id="5" name="Title 1">
            <a:extLst>
              <a:ext uri="{FF2B5EF4-FFF2-40B4-BE49-F238E27FC236}">
                <a16:creationId xmlns:a16="http://schemas.microsoft.com/office/drawing/2014/main" id="{50C30EF3-75D2-6C19-4D75-27E101CC9EAD}"/>
              </a:ext>
            </a:extLst>
          </p:cNvPr>
          <p:cNvSpPr txBox="1">
            <a:spLocks/>
          </p:cNvSpPr>
          <p:nvPr/>
        </p:nvSpPr>
        <p:spPr>
          <a:xfrm>
            <a:off x="2517864" y="1542755"/>
            <a:ext cx="8018417" cy="950460"/>
          </a:xfrm>
          <a:prstGeom prst="rect">
            <a:avLst/>
          </a:prstGeom>
          <a:solidFill>
            <a:schemeClr val="accent1"/>
          </a:solidFill>
        </p:spPr>
        <p:txBody>
          <a:bodyPr vert="horz" lIns="91440" tIns="45720" rIns="91440" bIns="45720" rtlCol="0" anchor="ctr">
            <a:noAutofit/>
          </a:bodyPr>
          <a:lst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a:lstStyle>
          <a:p>
            <a:r>
              <a:rPr lang="en-US" sz="3600" dirty="0" err="1"/>
              <a:t>PlantPredict</a:t>
            </a:r>
            <a:r>
              <a:rPr lang="en-US" sz="3600" dirty="0"/>
              <a:t> – First Solar</a:t>
            </a:r>
          </a:p>
        </p:txBody>
      </p:sp>
      <p:pic>
        <p:nvPicPr>
          <p:cNvPr id="6" name="Picture 5">
            <a:extLst>
              <a:ext uri="{FF2B5EF4-FFF2-40B4-BE49-F238E27FC236}">
                <a16:creationId xmlns:a16="http://schemas.microsoft.com/office/drawing/2014/main" id="{3E52862C-220D-5187-0433-AC4AD0C7E208}"/>
              </a:ext>
            </a:extLst>
          </p:cNvPr>
          <p:cNvPicPr>
            <a:picLocks noChangeAspect="1"/>
          </p:cNvPicPr>
          <p:nvPr/>
        </p:nvPicPr>
        <p:blipFill>
          <a:blip r:embed="rId2"/>
          <a:stretch>
            <a:fillRect/>
          </a:stretch>
        </p:blipFill>
        <p:spPr>
          <a:xfrm>
            <a:off x="1367245" y="2493215"/>
            <a:ext cx="10319657" cy="3991246"/>
          </a:xfrm>
          <a:prstGeom prst="rect">
            <a:avLst/>
          </a:prstGeom>
        </p:spPr>
      </p:pic>
    </p:spTree>
    <p:extLst>
      <p:ext uri="{BB962C8B-B14F-4D97-AF65-F5344CB8AC3E}">
        <p14:creationId xmlns:p14="http://schemas.microsoft.com/office/powerpoint/2010/main" val="2579753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3A7D-CFCD-8339-9A96-682F96B7D1E8}"/>
              </a:ext>
            </a:extLst>
          </p:cNvPr>
          <p:cNvSpPr>
            <a:spLocks noGrp="1"/>
          </p:cNvSpPr>
          <p:nvPr>
            <p:ph type="title"/>
          </p:nvPr>
        </p:nvSpPr>
        <p:spPr>
          <a:xfrm>
            <a:off x="0" y="-21446"/>
            <a:ext cx="3683727" cy="1035352"/>
          </a:xfrm>
        </p:spPr>
        <p:txBody>
          <a:bodyPr/>
          <a:lstStyle/>
          <a:p>
            <a:r>
              <a:rPr lang="en-US" dirty="0"/>
              <a:t>Commercial  Tools</a:t>
            </a:r>
          </a:p>
        </p:txBody>
      </p:sp>
      <p:sp>
        <p:nvSpPr>
          <p:cNvPr id="3" name="Title 1">
            <a:extLst>
              <a:ext uri="{FF2B5EF4-FFF2-40B4-BE49-F238E27FC236}">
                <a16:creationId xmlns:a16="http://schemas.microsoft.com/office/drawing/2014/main" id="{6A308F08-B734-EE05-9768-622B885790F3}"/>
              </a:ext>
            </a:extLst>
          </p:cNvPr>
          <p:cNvSpPr txBox="1">
            <a:spLocks/>
          </p:cNvSpPr>
          <p:nvPr/>
        </p:nvSpPr>
        <p:spPr>
          <a:xfrm>
            <a:off x="1926128" y="1426590"/>
            <a:ext cx="8707235" cy="1097606"/>
          </a:xfrm>
          <a:prstGeom prst="rect">
            <a:avLst/>
          </a:prstGeom>
          <a:solidFill>
            <a:schemeClr val="accent1"/>
          </a:solidFill>
        </p:spPr>
        <p:txBody>
          <a:bodyPr vert="horz" lIns="91440" tIns="45720" rIns="91440" bIns="45720" rtlCol="0" anchor="ctr">
            <a:noAutofit/>
          </a:bodyPr>
          <a:lst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a:lstStyle>
          <a:p>
            <a:r>
              <a:rPr lang="en-US" dirty="0"/>
              <a:t>Helioscope</a:t>
            </a:r>
          </a:p>
        </p:txBody>
      </p:sp>
      <p:pic>
        <p:nvPicPr>
          <p:cNvPr id="4" name="Picture 3">
            <a:extLst>
              <a:ext uri="{FF2B5EF4-FFF2-40B4-BE49-F238E27FC236}">
                <a16:creationId xmlns:a16="http://schemas.microsoft.com/office/drawing/2014/main" id="{39E6C949-3F7B-847A-7CEA-6B1EC573710F}"/>
              </a:ext>
            </a:extLst>
          </p:cNvPr>
          <p:cNvPicPr>
            <a:picLocks noChangeAspect="1"/>
          </p:cNvPicPr>
          <p:nvPr/>
        </p:nvPicPr>
        <p:blipFill>
          <a:blip r:embed="rId2"/>
          <a:stretch>
            <a:fillRect/>
          </a:stretch>
        </p:blipFill>
        <p:spPr>
          <a:xfrm>
            <a:off x="1320799" y="2597031"/>
            <a:ext cx="10095345" cy="3801641"/>
          </a:xfrm>
          <a:prstGeom prst="rect">
            <a:avLst/>
          </a:prstGeom>
        </p:spPr>
      </p:pic>
    </p:spTree>
    <p:extLst>
      <p:ext uri="{BB962C8B-B14F-4D97-AF65-F5344CB8AC3E}">
        <p14:creationId xmlns:p14="http://schemas.microsoft.com/office/powerpoint/2010/main" val="3278302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3A7D-CFCD-8339-9A96-682F96B7D1E8}"/>
              </a:ext>
            </a:extLst>
          </p:cNvPr>
          <p:cNvSpPr>
            <a:spLocks noGrp="1"/>
          </p:cNvSpPr>
          <p:nvPr>
            <p:ph type="title"/>
          </p:nvPr>
        </p:nvSpPr>
        <p:spPr>
          <a:xfrm>
            <a:off x="0" y="-21446"/>
            <a:ext cx="3683727" cy="1035352"/>
          </a:xfrm>
        </p:spPr>
        <p:txBody>
          <a:bodyPr/>
          <a:lstStyle/>
          <a:p>
            <a:r>
              <a:rPr lang="en-US" dirty="0"/>
              <a:t>Commercial  Tools</a:t>
            </a:r>
          </a:p>
        </p:txBody>
      </p:sp>
      <p:sp>
        <p:nvSpPr>
          <p:cNvPr id="5" name="Title 1">
            <a:extLst>
              <a:ext uri="{FF2B5EF4-FFF2-40B4-BE49-F238E27FC236}">
                <a16:creationId xmlns:a16="http://schemas.microsoft.com/office/drawing/2014/main" id="{B27D8B2D-5072-40AF-D585-91A12C75AD50}"/>
              </a:ext>
            </a:extLst>
          </p:cNvPr>
          <p:cNvSpPr txBox="1">
            <a:spLocks/>
          </p:cNvSpPr>
          <p:nvPr/>
        </p:nvSpPr>
        <p:spPr>
          <a:xfrm>
            <a:off x="3298234" y="1232214"/>
            <a:ext cx="5319293" cy="1035352"/>
          </a:xfrm>
          <a:prstGeom prst="rect">
            <a:avLst/>
          </a:prstGeom>
          <a:solidFill>
            <a:schemeClr val="accent1"/>
          </a:solidFill>
        </p:spPr>
        <p:txBody>
          <a:bodyPr vert="horz" lIns="91440" tIns="45720" rIns="91440" bIns="45720" rtlCol="0" anchor="ctr">
            <a:noAutofit/>
          </a:bodyPr>
          <a:lst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a:lstStyle>
          <a:p>
            <a:r>
              <a:rPr lang="en-US"/>
              <a:t>Aurora Solar </a:t>
            </a:r>
            <a:endParaRPr lang="en-US" dirty="0"/>
          </a:p>
        </p:txBody>
      </p:sp>
      <p:pic>
        <p:nvPicPr>
          <p:cNvPr id="6" name="Picture 5">
            <a:extLst>
              <a:ext uri="{FF2B5EF4-FFF2-40B4-BE49-F238E27FC236}">
                <a16:creationId xmlns:a16="http://schemas.microsoft.com/office/drawing/2014/main" id="{D27EC731-E3F9-1BC1-A203-7911E24D7C60}"/>
              </a:ext>
            </a:extLst>
          </p:cNvPr>
          <p:cNvPicPr>
            <a:picLocks noChangeAspect="1"/>
          </p:cNvPicPr>
          <p:nvPr/>
        </p:nvPicPr>
        <p:blipFill>
          <a:blip r:embed="rId2"/>
          <a:stretch>
            <a:fillRect/>
          </a:stretch>
        </p:blipFill>
        <p:spPr>
          <a:xfrm>
            <a:off x="0" y="2163173"/>
            <a:ext cx="12192000" cy="4440382"/>
          </a:xfrm>
          <a:prstGeom prst="rect">
            <a:avLst/>
          </a:prstGeom>
        </p:spPr>
      </p:pic>
    </p:spTree>
    <p:extLst>
      <p:ext uri="{BB962C8B-B14F-4D97-AF65-F5344CB8AC3E}">
        <p14:creationId xmlns:p14="http://schemas.microsoft.com/office/powerpoint/2010/main" val="642205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3A7D-CFCD-8339-9A96-682F96B7D1E8}"/>
              </a:ext>
            </a:extLst>
          </p:cNvPr>
          <p:cNvSpPr>
            <a:spLocks noGrp="1"/>
          </p:cNvSpPr>
          <p:nvPr>
            <p:ph type="title"/>
          </p:nvPr>
        </p:nvSpPr>
        <p:spPr>
          <a:xfrm>
            <a:off x="0" y="-21446"/>
            <a:ext cx="3683727" cy="1035352"/>
          </a:xfrm>
        </p:spPr>
        <p:txBody>
          <a:bodyPr/>
          <a:lstStyle/>
          <a:p>
            <a:r>
              <a:rPr lang="en-US" dirty="0"/>
              <a:t>Commercial  Tools</a:t>
            </a:r>
          </a:p>
        </p:txBody>
      </p:sp>
      <p:sp>
        <p:nvSpPr>
          <p:cNvPr id="3" name="Title 1">
            <a:extLst>
              <a:ext uri="{FF2B5EF4-FFF2-40B4-BE49-F238E27FC236}">
                <a16:creationId xmlns:a16="http://schemas.microsoft.com/office/drawing/2014/main" id="{578DFF25-B861-E31A-4EAA-DEDF988541DD}"/>
              </a:ext>
            </a:extLst>
          </p:cNvPr>
          <p:cNvSpPr txBox="1">
            <a:spLocks/>
          </p:cNvSpPr>
          <p:nvPr/>
        </p:nvSpPr>
        <p:spPr>
          <a:xfrm>
            <a:off x="3683727" y="1376310"/>
            <a:ext cx="4029364" cy="1009745"/>
          </a:xfrm>
          <a:prstGeom prst="rect">
            <a:avLst/>
          </a:prstGeom>
          <a:solidFill>
            <a:schemeClr val="accent1"/>
          </a:solidFill>
        </p:spPr>
        <p:txBody>
          <a:bodyPr vert="horz" lIns="91440" tIns="45720" rIns="91440" bIns="45720" rtlCol="0" anchor="ctr">
            <a:noAutofit/>
          </a:bodyPr>
          <a:lst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a:lstStyle>
          <a:p>
            <a:r>
              <a:rPr lang="en-US"/>
              <a:t>Scanifly</a:t>
            </a:r>
            <a:endParaRPr lang="en-US" dirty="0"/>
          </a:p>
        </p:txBody>
      </p:sp>
      <p:pic>
        <p:nvPicPr>
          <p:cNvPr id="4" name="Picture 3">
            <a:extLst>
              <a:ext uri="{FF2B5EF4-FFF2-40B4-BE49-F238E27FC236}">
                <a16:creationId xmlns:a16="http://schemas.microsoft.com/office/drawing/2014/main" id="{056A4DE3-938F-C799-90BE-80DFA2960729}"/>
              </a:ext>
            </a:extLst>
          </p:cNvPr>
          <p:cNvPicPr>
            <a:picLocks noChangeAspect="1"/>
          </p:cNvPicPr>
          <p:nvPr/>
        </p:nvPicPr>
        <p:blipFill>
          <a:blip r:embed="rId2"/>
          <a:stretch>
            <a:fillRect/>
          </a:stretch>
        </p:blipFill>
        <p:spPr>
          <a:xfrm>
            <a:off x="1140624" y="2486540"/>
            <a:ext cx="9287230" cy="3970811"/>
          </a:xfrm>
          <a:prstGeom prst="rect">
            <a:avLst/>
          </a:prstGeom>
        </p:spPr>
      </p:pic>
    </p:spTree>
    <p:extLst>
      <p:ext uri="{BB962C8B-B14F-4D97-AF65-F5344CB8AC3E}">
        <p14:creationId xmlns:p14="http://schemas.microsoft.com/office/powerpoint/2010/main" val="3050686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F231E8D7-8B9C-418D-8B7F-4612438A344E}"/>
              </a:ext>
            </a:extLst>
          </p:cNvPr>
          <p:cNvCxnSpPr/>
          <p:nvPr/>
        </p:nvCxnSpPr>
        <p:spPr>
          <a:xfrm flipV="1">
            <a:off x="886059" y="2171576"/>
            <a:ext cx="9938327" cy="73891"/>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8F69748-56ED-40B4-AF98-B8340B4F33CD}"/>
              </a:ext>
            </a:extLst>
          </p:cNvPr>
          <p:cNvSpPr txBox="1"/>
          <p:nvPr/>
        </p:nvSpPr>
        <p:spPr>
          <a:xfrm>
            <a:off x="492285" y="1658746"/>
            <a:ext cx="1420582" cy="369332"/>
          </a:xfrm>
          <a:prstGeom prst="rect">
            <a:avLst/>
          </a:prstGeom>
          <a:noFill/>
        </p:spPr>
        <p:txBody>
          <a:bodyPr wrap="none" rtlCol="0">
            <a:spAutoFit/>
          </a:bodyPr>
          <a:lstStyle/>
          <a:p>
            <a:r>
              <a:rPr lang="en-US" dirty="0"/>
              <a:t>Basic Science</a:t>
            </a:r>
          </a:p>
        </p:txBody>
      </p:sp>
      <p:sp>
        <p:nvSpPr>
          <p:cNvPr id="7" name="TextBox 6">
            <a:extLst>
              <a:ext uri="{FF2B5EF4-FFF2-40B4-BE49-F238E27FC236}">
                <a16:creationId xmlns:a16="http://schemas.microsoft.com/office/drawing/2014/main" id="{5CEFB5AB-400E-4B46-B58C-4B3FC8F6FEA1}"/>
              </a:ext>
            </a:extLst>
          </p:cNvPr>
          <p:cNvSpPr txBox="1"/>
          <p:nvPr/>
        </p:nvSpPr>
        <p:spPr>
          <a:xfrm>
            <a:off x="8127664" y="2568994"/>
            <a:ext cx="2324675" cy="369332"/>
          </a:xfrm>
          <a:prstGeom prst="rect">
            <a:avLst/>
          </a:prstGeom>
          <a:noFill/>
        </p:spPr>
        <p:txBody>
          <a:bodyPr wrap="none" rtlCol="0">
            <a:spAutoFit/>
          </a:bodyPr>
          <a:lstStyle/>
          <a:p>
            <a:r>
              <a:rPr lang="en-US" dirty="0"/>
              <a:t>Installation Projections</a:t>
            </a:r>
          </a:p>
        </p:txBody>
      </p:sp>
      <p:sp>
        <p:nvSpPr>
          <p:cNvPr id="8" name="TextBox 7">
            <a:extLst>
              <a:ext uri="{FF2B5EF4-FFF2-40B4-BE49-F238E27FC236}">
                <a16:creationId xmlns:a16="http://schemas.microsoft.com/office/drawing/2014/main" id="{1CBE6FD6-45C8-4554-AB6F-A457B5A2DA91}"/>
              </a:ext>
            </a:extLst>
          </p:cNvPr>
          <p:cNvSpPr txBox="1"/>
          <p:nvPr/>
        </p:nvSpPr>
        <p:spPr>
          <a:xfrm>
            <a:off x="5577015" y="1683913"/>
            <a:ext cx="915635" cy="369332"/>
          </a:xfrm>
          <a:prstGeom prst="rect">
            <a:avLst/>
          </a:prstGeom>
          <a:noFill/>
        </p:spPr>
        <p:txBody>
          <a:bodyPr wrap="none" rtlCol="0">
            <a:spAutoFit/>
          </a:bodyPr>
          <a:lstStyle/>
          <a:p>
            <a:r>
              <a:rPr lang="en-US" dirty="0"/>
              <a:t>Module</a:t>
            </a:r>
          </a:p>
        </p:txBody>
      </p:sp>
      <p:sp>
        <p:nvSpPr>
          <p:cNvPr id="9" name="TextBox 8">
            <a:extLst>
              <a:ext uri="{FF2B5EF4-FFF2-40B4-BE49-F238E27FC236}">
                <a16:creationId xmlns:a16="http://schemas.microsoft.com/office/drawing/2014/main" id="{FFB9FE49-6629-48EE-9AD3-CFF1D4E8B408}"/>
              </a:ext>
            </a:extLst>
          </p:cNvPr>
          <p:cNvSpPr txBox="1"/>
          <p:nvPr/>
        </p:nvSpPr>
        <p:spPr>
          <a:xfrm>
            <a:off x="10156798" y="1658746"/>
            <a:ext cx="1152944" cy="369332"/>
          </a:xfrm>
          <a:prstGeom prst="rect">
            <a:avLst/>
          </a:prstGeom>
          <a:noFill/>
        </p:spPr>
        <p:txBody>
          <a:bodyPr wrap="none" rtlCol="0">
            <a:spAutoFit/>
          </a:bodyPr>
          <a:lstStyle/>
          <a:p>
            <a:r>
              <a:rPr lang="en-US" dirty="0"/>
              <a:t>PV System</a:t>
            </a:r>
          </a:p>
        </p:txBody>
      </p:sp>
      <p:sp>
        <p:nvSpPr>
          <p:cNvPr id="10" name="TextBox 9">
            <a:extLst>
              <a:ext uri="{FF2B5EF4-FFF2-40B4-BE49-F238E27FC236}">
                <a16:creationId xmlns:a16="http://schemas.microsoft.com/office/drawing/2014/main" id="{E0B63C5F-FFE6-44EE-B9FE-B5D09149151B}"/>
              </a:ext>
            </a:extLst>
          </p:cNvPr>
          <p:cNvSpPr txBox="1"/>
          <p:nvPr/>
        </p:nvSpPr>
        <p:spPr>
          <a:xfrm>
            <a:off x="5251926" y="2539814"/>
            <a:ext cx="1759841" cy="369332"/>
          </a:xfrm>
          <a:prstGeom prst="rect">
            <a:avLst/>
          </a:prstGeom>
          <a:noFill/>
        </p:spPr>
        <p:txBody>
          <a:bodyPr wrap="none" rtlCol="0">
            <a:spAutoFit/>
          </a:bodyPr>
          <a:lstStyle/>
          <a:p>
            <a:r>
              <a:rPr lang="en-US" dirty="0"/>
              <a:t>LCOE Reductions</a:t>
            </a:r>
          </a:p>
        </p:txBody>
      </p:sp>
      <p:sp>
        <p:nvSpPr>
          <p:cNvPr id="11" name="TextBox 10">
            <a:extLst>
              <a:ext uri="{FF2B5EF4-FFF2-40B4-BE49-F238E27FC236}">
                <a16:creationId xmlns:a16="http://schemas.microsoft.com/office/drawing/2014/main" id="{E1BAC33C-AC1B-45A8-B102-F6EDD75CA65B}"/>
              </a:ext>
            </a:extLst>
          </p:cNvPr>
          <p:cNvSpPr txBox="1"/>
          <p:nvPr/>
        </p:nvSpPr>
        <p:spPr>
          <a:xfrm>
            <a:off x="2118789" y="2568994"/>
            <a:ext cx="1999586" cy="369332"/>
          </a:xfrm>
          <a:prstGeom prst="rect">
            <a:avLst/>
          </a:prstGeom>
          <a:noFill/>
        </p:spPr>
        <p:txBody>
          <a:bodyPr wrap="none" rtlCol="0">
            <a:spAutoFit/>
          </a:bodyPr>
          <a:lstStyle/>
          <a:p>
            <a:r>
              <a:rPr lang="en-US" dirty="0"/>
              <a:t>Efficiency Increases</a:t>
            </a:r>
          </a:p>
        </p:txBody>
      </p:sp>
      <p:sp>
        <p:nvSpPr>
          <p:cNvPr id="12" name="TextBox 11">
            <a:extLst>
              <a:ext uri="{FF2B5EF4-FFF2-40B4-BE49-F238E27FC236}">
                <a16:creationId xmlns:a16="http://schemas.microsoft.com/office/drawing/2014/main" id="{7E6C2D1F-1FA9-4E5D-9683-CB51048E9B16}"/>
              </a:ext>
            </a:extLst>
          </p:cNvPr>
          <p:cNvSpPr txBox="1"/>
          <p:nvPr/>
        </p:nvSpPr>
        <p:spPr>
          <a:xfrm>
            <a:off x="3878630" y="3182789"/>
            <a:ext cx="1179875" cy="369332"/>
          </a:xfrm>
          <a:prstGeom prst="rect">
            <a:avLst/>
          </a:prstGeom>
          <a:noFill/>
        </p:spPr>
        <p:txBody>
          <a:bodyPr wrap="none" rtlCol="0">
            <a:spAutoFit/>
          </a:bodyPr>
          <a:lstStyle/>
          <a:p>
            <a:r>
              <a:rPr lang="en-US" dirty="0"/>
              <a:t>Economics</a:t>
            </a:r>
          </a:p>
        </p:txBody>
      </p:sp>
      <p:sp>
        <p:nvSpPr>
          <p:cNvPr id="13" name="TextBox 12">
            <a:extLst>
              <a:ext uri="{FF2B5EF4-FFF2-40B4-BE49-F238E27FC236}">
                <a16:creationId xmlns:a16="http://schemas.microsoft.com/office/drawing/2014/main" id="{F5A08C21-62A5-4118-AF43-AA1F5A99A130}"/>
              </a:ext>
            </a:extLst>
          </p:cNvPr>
          <p:cNvSpPr txBox="1"/>
          <p:nvPr/>
        </p:nvSpPr>
        <p:spPr>
          <a:xfrm>
            <a:off x="6904590" y="3182789"/>
            <a:ext cx="1431226" cy="369332"/>
          </a:xfrm>
          <a:prstGeom prst="rect">
            <a:avLst/>
          </a:prstGeom>
          <a:noFill/>
        </p:spPr>
        <p:txBody>
          <a:bodyPr wrap="none" rtlCol="0">
            <a:spAutoFit/>
          </a:bodyPr>
          <a:lstStyle/>
          <a:p>
            <a:r>
              <a:rPr lang="en-US" dirty="0"/>
              <a:t>Sustainability</a:t>
            </a:r>
          </a:p>
        </p:txBody>
      </p:sp>
      <p:sp>
        <p:nvSpPr>
          <p:cNvPr id="14" name="TextBox 13">
            <a:extLst>
              <a:ext uri="{FF2B5EF4-FFF2-40B4-BE49-F238E27FC236}">
                <a16:creationId xmlns:a16="http://schemas.microsoft.com/office/drawing/2014/main" id="{7FC6A08D-E53F-4716-89B8-9828C857FBBA}"/>
              </a:ext>
            </a:extLst>
          </p:cNvPr>
          <p:cNvSpPr txBox="1"/>
          <p:nvPr/>
        </p:nvSpPr>
        <p:spPr>
          <a:xfrm>
            <a:off x="2118789" y="234522"/>
            <a:ext cx="1032334" cy="369332"/>
          </a:xfrm>
          <a:prstGeom prst="rect">
            <a:avLst/>
          </a:prstGeom>
          <a:noFill/>
        </p:spPr>
        <p:txBody>
          <a:bodyPr wrap="none" rtlCol="0">
            <a:spAutoFit/>
          </a:bodyPr>
          <a:lstStyle/>
          <a:p>
            <a:r>
              <a:rPr lang="en-US" dirty="0"/>
              <a:t>Electrical</a:t>
            </a:r>
          </a:p>
        </p:txBody>
      </p:sp>
      <p:sp>
        <p:nvSpPr>
          <p:cNvPr id="15" name="TextBox 14">
            <a:extLst>
              <a:ext uri="{FF2B5EF4-FFF2-40B4-BE49-F238E27FC236}">
                <a16:creationId xmlns:a16="http://schemas.microsoft.com/office/drawing/2014/main" id="{14AFF731-9521-4D39-8DB1-20DE59902665}"/>
              </a:ext>
            </a:extLst>
          </p:cNvPr>
          <p:cNvSpPr txBox="1"/>
          <p:nvPr/>
        </p:nvSpPr>
        <p:spPr>
          <a:xfrm>
            <a:off x="4391336" y="245227"/>
            <a:ext cx="846963" cy="369332"/>
          </a:xfrm>
          <a:prstGeom prst="rect">
            <a:avLst/>
          </a:prstGeom>
          <a:noFill/>
        </p:spPr>
        <p:txBody>
          <a:bodyPr wrap="none" rtlCol="0">
            <a:spAutoFit/>
          </a:bodyPr>
          <a:lstStyle/>
          <a:p>
            <a:r>
              <a:rPr lang="en-US" dirty="0"/>
              <a:t>Optical</a:t>
            </a:r>
          </a:p>
        </p:txBody>
      </p:sp>
      <p:sp>
        <p:nvSpPr>
          <p:cNvPr id="16" name="TextBox 15">
            <a:extLst>
              <a:ext uri="{FF2B5EF4-FFF2-40B4-BE49-F238E27FC236}">
                <a16:creationId xmlns:a16="http://schemas.microsoft.com/office/drawing/2014/main" id="{99ECBBF2-B58F-4C2A-BEE4-DA5DCBD3BB12}"/>
              </a:ext>
            </a:extLst>
          </p:cNvPr>
          <p:cNvSpPr txBox="1"/>
          <p:nvPr/>
        </p:nvSpPr>
        <p:spPr>
          <a:xfrm>
            <a:off x="6478512" y="234522"/>
            <a:ext cx="1066510" cy="369332"/>
          </a:xfrm>
          <a:prstGeom prst="rect">
            <a:avLst/>
          </a:prstGeom>
          <a:noFill/>
        </p:spPr>
        <p:txBody>
          <a:bodyPr wrap="none" rtlCol="0">
            <a:spAutoFit/>
          </a:bodyPr>
          <a:lstStyle/>
          <a:p>
            <a:r>
              <a:rPr lang="en-US" dirty="0"/>
              <a:t>Materials</a:t>
            </a:r>
          </a:p>
        </p:txBody>
      </p:sp>
      <p:sp>
        <p:nvSpPr>
          <p:cNvPr id="17" name="TextBox 16">
            <a:extLst>
              <a:ext uri="{FF2B5EF4-FFF2-40B4-BE49-F238E27FC236}">
                <a16:creationId xmlns:a16="http://schemas.microsoft.com/office/drawing/2014/main" id="{2BB89EBD-3028-47E0-8F7B-2133FEBAC335}"/>
              </a:ext>
            </a:extLst>
          </p:cNvPr>
          <p:cNvSpPr txBox="1"/>
          <p:nvPr/>
        </p:nvSpPr>
        <p:spPr>
          <a:xfrm>
            <a:off x="8565688" y="234522"/>
            <a:ext cx="1351332" cy="646331"/>
          </a:xfrm>
          <a:prstGeom prst="rect">
            <a:avLst/>
          </a:prstGeom>
          <a:noFill/>
        </p:spPr>
        <p:txBody>
          <a:bodyPr wrap="none" rtlCol="0">
            <a:spAutoFit/>
          </a:bodyPr>
          <a:lstStyle/>
          <a:p>
            <a:r>
              <a:rPr lang="en-US" dirty="0"/>
              <a:t>Mechanicals</a:t>
            </a:r>
          </a:p>
          <a:p>
            <a:endParaRPr lang="en-US" dirty="0"/>
          </a:p>
        </p:txBody>
      </p:sp>
      <p:sp>
        <p:nvSpPr>
          <p:cNvPr id="18" name="TextBox 17">
            <a:extLst>
              <a:ext uri="{FF2B5EF4-FFF2-40B4-BE49-F238E27FC236}">
                <a16:creationId xmlns:a16="http://schemas.microsoft.com/office/drawing/2014/main" id="{3318273E-CE9F-4DA0-A9F8-E370897EC0B1}"/>
              </a:ext>
            </a:extLst>
          </p:cNvPr>
          <p:cNvSpPr txBox="1"/>
          <p:nvPr/>
        </p:nvSpPr>
        <p:spPr>
          <a:xfrm>
            <a:off x="3911718" y="5543041"/>
            <a:ext cx="479618" cy="369332"/>
          </a:xfrm>
          <a:prstGeom prst="rect">
            <a:avLst/>
          </a:prstGeom>
          <a:noFill/>
        </p:spPr>
        <p:txBody>
          <a:bodyPr wrap="none" rtlCol="0">
            <a:spAutoFit/>
          </a:bodyPr>
          <a:lstStyle/>
          <a:p>
            <a:r>
              <a:rPr lang="en-US" dirty="0"/>
              <a:t>ML</a:t>
            </a:r>
          </a:p>
        </p:txBody>
      </p:sp>
      <p:sp>
        <p:nvSpPr>
          <p:cNvPr id="19" name="TextBox 18">
            <a:extLst>
              <a:ext uri="{FF2B5EF4-FFF2-40B4-BE49-F238E27FC236}">
                <a16:creationId xmlns:a16="http://schemas.microsoft.com/office/drawing/2014/main" id="{5B99ACD6-6373-40F8-8CEF-732E52667DB7}"/>
              </a:ext>
            </a:extLst>
          </p:cNvPr>
          <p:cNvSpPr txBox="1"/>
          <p:nvPr/>
        </p:nvSpPr>
        <p:spPr>
          <a:xfrm>
            <a:off x="5459319" y="5515900"/>
            <a:ext cx="476412" cy="369332"/>
          </a:xfrm>
          <a:prstGeom prst="rect">
            <a:avLst/>
          </a:prstGeom>
          <a:noFill/>
        </p:spPr>
        <p:txBody>
          <a:bodyPr wrap="none" rtlCol="0">
            <a:spAutoFit/>
          </a:bodyPr>
          <a:lstStyle/>
          <a:p>
            <a:r>
              <a:rPr lang="en-US" dirty="0"/>
              <a:t>IoT</a:t>
            </a:r>
          </a:p>
        </p:txBody>
      </p:sp>
      <p:sp>
        <p:nvSpPr>
          <p:cNvPr id="20" name="TextBox 19">
            <a:extLst>
              <a:ext uri="{FF2B5EF4-FFF2-40B4-BE49-F238E27FC236}">
                <a16:creationId xmlns:a16="http://schemas.microsoft.com/office/drawing/2014/main" id="{2491600E-7657-428F-AED7-09C7487E2B0E}"/>
              </a:ext>
            </a:extLst>
          </p:cNvPr>
          <p:cNvSpPr txBox="1"/>
          <p:nvPr/>
        </p:nvSpPr>
        <p:spPr>
          <a:xfrm>
            <a:off x="6784205" y="5543041"/>
            <a:ext cx="1671996" cy="369332"/>
          </a:xfrm>
          <a:prstGeom prst="rect">
            <a:avLst/>
          </a:prstGeom>
          <a:noFill/>
        </p:spPr>
        <p:txBody>
          <a:bodyPr wrap="none" rtlCol="0">
            <a:spAutoFit/>
          </a:bodyPr>
          <a:lstStyle/>
          <a:p>
            <a:r>
              <a:rPr lang="en-US" dirty="0"/>
              <a:t>Grid Integration</a:t>
            </a:r>
          </a:p>
        </p:txBody>
      </p:sp>
      <p:sp>
        <p:nvSpPr>
          <p:cNvPr id="21" name="TextBox 20">
            <a:extLst>
              <a:ext uri="{FF2B5EF4-FFF2-40B4-BE49-F238E27FC236}">
                <a16:creationId xmlns:a16="http://schemas.microsoft.com/office/drawing/2014/main" id="{8B7AC8AE-2824-4F7D-8A3A-C7080F03289A}"/>
              </a:ext>
            </a:extLst>
          </p:cNvPr>
          <p:cNvSpPr txBox="1"/>
          <p:nvPr/>
        </p:nvSpPr>
        <p:spPr>
          <a:xfrm>
            <a:off x="2118789" y="5545372"/>
            <a:ext cx="877163" cy="369332"/>
          </a:xfrm>
          <a:prstGeom prst="rect">
            <a:avLst/>
          </a:prstGeom>
          <a:noFill/>
        </p:spPr>
        <p:txBody>
          <a:bodyPr wrap="none" rtlCol="0">
            <a:spAutoFit/>
          </a:bodyPr>
          <a:lstStyle/>
          <a:p>
            <a:r>
              <a:rPr lang="en-US" dirty="0"/>
              <a:t>Solar + </a:t>
            </a:r>
          </a:p>
        </p:txBody>
      </p:sp>
      <p:sp>
        <p:nvSpPr>
          <p:cNvPr id="22" name="TextBox 21">
            <a:extLst>
              <a:ext uri="{FF2B5EF4-FFF2-40B4-BE49-F238E27FC236}">
                <a16:creationId xmlns:a16="http://schemas.microsoft.com/office/drawing/2014/main" id="{724667DA-8301-4606-BF97-49B0DAB5A667}"/>
              </a:ext>
            </a:extLst>
          </p:cNvPr>
          <p:cNvSpPr txBox="1"/>
          <p:nvPr/>
        </p:nvSpPr>
        <p:spPr>
          <a:xfrm flipH="1">
            <a:off x="582469" y="245227"/>
            <a:ext cx="1240213" cy="369332"/>
          </a:xfrm>
          <a:prstGeom prst="rect">
            <a:avLst/>
          </a:prstGeom>
          <a:noFill/>
        </p:spPr>
        <p:txBody>
          <a:bodyPr wrap="square" rtlCol="0">
            <a:spAutoFit/>
          </a:bodyPr>
          <a:lstStyle/>
          <a:p>
            <a:r>
              <a:rPr lang="en-US" dirty="0">
                <a:highlight>
                  <a:srgbClr val="FFFF00"/>
                </a:highlight>
              </a:rPr>
              <a:t>FIELDS:</a:t>
            </a:r>
          </a:p>
        </p:txBody>
      </p:sp>
      <p:sp>
        <p:nvSpPr>
          <p:cNvPr id="23" name="TextBox 22">
            <a:extLst>
              <a:ext uri="{FF2B5EF4-FFF2-40B4-BE49-F238E27FC236}">
                <a16:creationId xmlns:a16="http://schemas.microsoft.com/office/drawing/2014/main" id="{DF636809-5900-424F-8D62-BFF1FB4DFB86}"/>
              </a:ext>
            </a:extLst>
          </p:cNvPr>
          <p:cNvSpPr txBox="1"/>
          <p:nvPr/>
        </p:nvSpPr>
        <p:spPr>
          <a:xfrm flipH="1">
            <a:off x="582469" y="2813457"/>
            <a:ext cx="1240213" cy="369332"/>
          </a:xfrm>
          <a:prstGeom prst="rect">
            <a:avLst/>
          </a:prstGeom>
          <a:noFill/>
        </p:spPr>
        <p:txBody>
          <a:bodyPr wrap="square" rtlCol="0">
            <a:spAutoFit/>
          </a:bodyPr>
          <a:lstStyle/>
          <a:p>
            <a:r>
              <a:rPr lang="en-US" dirty="0">
                <a:highlight>
                  <a:srgbClr val="FFFF00"/>
                </a:highlight>
              </a:rPr>
              <a:t>Topics</a:t>
            </a:r>
          </a:p>
        </p:txBody>
      </p:sp>
      <p:sp>
        <p:nvSpPr>
          <p:cNvPr id="24" name="TextBox 23">
            <a:extLst>
              <a:ext uri="{FF2B5EF4-FFF2-40B4-BE49-F238E27FC236}">
                <a16:creationId xmlns:a16="http://schemas.microsoft.com/office/drawing/2014/main" id="{E330DDE1-6DAC-4892-8DA1-098327AA4D9E}"/>
              </a:ext>
            </a:extLst>
          </p:cNvPr>
          <p:cNvSpPr txBox="1"/>
          <p:nvPr/>
        </p:nvSpPr>
        <p:spPr>
          <a:xfrm flipH="1">
            <a:off x="370194" y="5268373"/>
            <a:ext cx="1240213" cy="923330"/>
          </a:xfrm>
          <a:prstGeom prst="rect">
            <a:avLst/>
          </a:prstGeom>
          <a:noFill/>
        </p:spPr>
        <p:txBody>
          <a:bodyPr wrap="square" rtlCol="0">
            <a:spAutoFit/>
          </a:bodyPr>
          <a:lstStyle/>
          <a:p>
            <a:pPr algn="ctr"/>
            <a:r>
              <a:rPr lang="en-US" dirty="0">
                <a:highlight>
                  <a:srgbClr val="FFFF00"/>
                </a:highlight>
              </a:rPr>
              <a:t>PUSHING THE ENVELOPE</a:t>
            </a:r>
          </a:p>
        </p:txBody>
      </p:sp>
      <p:sp>
        <p:nvSpPr>
          <p:cNvPr id="25" name="TextBox 24">
            <a:extLst>
              <a:ext uri="{FF2B5EF4-FFF2-40B4-BE49-F238E27FC236}">
                <a16:creationId xmlns:a16="http://schemas.microsoft.com/office/drawing/2014/main" id="{CFDE0EC2-B2BF-41F8-89FC-B7788433817B}"/>
              </a:ext>
            </a:extLst>
          </p:cNvPr>
          <p:cNvSpPr txBox="1"/>
          <p:nvPr/>
        </p:nvSpPr>
        <p:spPr>
          <a:xfrm>
            <a:off x="9320800" y="5530704"/>
            <a:ext cx="1323632" cy="369332"/>
          </a:xfrm>
          <a:prstGeom prst="rect">
            <a:avLst/>
          </a:prstGeom>
          <a:noFill/>
        </p:spPr>
        <p:txBody>
          <a:bodyPr wrap="none" rtlCol="0">
            <a:spAutoFit/>
          </a:bodyPr>
          <a:lstStyle/>
          <a:p>
            <a:r>
              <a:rPr lang="en-US" dirty="0"/>
              <a:t>Electric Cars</a:t>
            </a:r>
          </a:p>
        </p:txBody>
      </p:sp>
      <p:sp>
        <p:nvSpPr>
          <p:cNvPr id="26" name="TextBox 25">
            <a:extLst>
              <a:ext uri="{FF2B5EF4-FFF2-40B4-BE49-F238E27FC236}">
                <a16:creationId xmlns:a16="http://schemas.microsoft.com/office/drawing/2014/main" id="{FC74AD47-4747-4819-A088-9F9DB6747224}"/>
              </a:ext>
            </a:extLst>
          </p:cNvPr>
          <p:cNvSpPr txBox="1"/>
          <p:nvPr/>
        </p:nvSpPr>
        <p:spPr>
          <a:xfrm>
            <a:off x="5116632" y="5912373"/>
            <a:ext cx="2279278" cy="369332"/>
          </a:xfrm>
          <a:prstGeom prst="rect">
            <a:avLst/>
          </a:prstGeom>
          <a:noFill/>
        </p:spPr>
        <p:txBody>
          <a:bodyPr wrap="none" rtlCol="0">
            <a:spAutoFit/>
          </a:bodyPr>
          <a:lstStyle/>
          <a:p>
            <a:r>
              <a:rPr lang="en-US" b="1" dirty="0"/>
              <a:t>STORAGE (BATTERIES)</a:t>
            </a:r>
          </a:p>
        </p:txBody>
      </p:sp>
      <p:sp>
        <p:nvSpPr>
          <p:cNvPr id="4" name="TextBox 3">
            <a:extLst>
              <a:ext uri="{FF2B5EF4-FFF2-40B4-BE49-F238E27FC236}">
                <a16:creationId xmlns:a16="http://schemas.microsoft.com/office/drawing/2014/main" id="{BA51F8C0-5F6B-D350-906F-9D81FC30A503}"/>
              </a:ext>
            </a:extLst>
          </p:cNvPr>
          <p:cNvSpPr txBox="1"/>
          <p:nvPr/>
        </p:nvSpPr>
        <p:spPr>
          <a:xfrm>
            <a:off x="10502153" y="159924"/>
            <a:ext cx="1435329" cy="646331"/>
          </a:xfrm>
          <a:prstGeom prst="rect">
            <a:avLst/>
          </a:prstGeom>
          <a:noFill/>
        </p:spPr>
        <p:txBody>
          <a:bodyPr wrap="none" rtlCol="0">
            <a:spAutoFit/>
          </a:bodyPr>
          <a:lstStyle/>
          <a:p>
            <a:r>
              <a:rPr lang="en-US" sz="3600" dirty="0"/>
              <a:t>More+</a:t>
            </a:r>
          </a:p>
        </p:txBody>
      </p:sp>
      <p:sp>
        <p:nvSpPr>
          <p:cNvPr id="27" name="TextBox 26">
            <a:extLst>
              <a:ext uri="{FF2B5EF4-FFF2-40B4-BE49-F238E27FC236}">
                <a16:creationId xmlns:a16="http://schemas.microsoft.com/office/drawing/2014/main" id="{9E64AB8A-AE97-C734-827A-24B904E4A740}"/>
              </a:ext>
            </a:extLst>
          </p:cNvPr>
          <p:cNvSpPr txBox="1"/>
          <p:nvPr/>
        </p:nvSpPr>
        <p:spPr>
          <a:xfrm>
            <a:off x="10496001" y="3113583"/>
            <a:ext cx="1435329" cy="646331"/>
          </a:xfrm>
          <a:prstGeom prst="rect">
            <a:avLst/>
          </a:prstGeom>
          <a:noFill/>
        </p:spPr>
        <p:txBody>
          <a:bodyPr wrap="none" rtlCol="0">
            <a:spAutoFit/>
          </a:bodyPr>
          <a:lstStyle/>
          <a:p>
            <a:r>
              <a:rPr lang="en-US" sz="3600" dirty="0"/>
              <a:t>More+</a:t>
            </a:r>
          </a:p>
        </p:txBody>
      </p:sp>
      <p:sp>
        <p:nvSpPr>
          <p:cNvPr id="28" name="TextBox 27">
            <a:extLst>
              <a:ext uri="{FF2B5EF4-FFF2-40B4-BE49-F238E27FC236}">
                <a16:creationId xmlns:a16="http://schemas.microsoft.com/office/drawing/2014/main" id="{CB030CC8-3CF1-F8C6-4AB8-2D1CBF777DC4}"/>
              </a:ext>
            </a:extLst>
          </p:cNvPr>
          <p:cNvSpPr txBox="1"/>
          <p:nvPr/>
        </p:nvSpPr>
        <p:spPr>
          <a:xfrm>
            <a:off x="10502152" y="6051745"/>
            <a:ext cx="1435329" cy="646331"/>
          </a:xfrm>
          <a:prstGeom prst="rect">
            <a:avLst/>
          </a:prstGeom>
          <a:noFill/>
        </p:spPr>
        <p:txBody>
          <a:bodyPr wrap="none" rtlCol="0">
            <a:spAutoFit/>
          </a:bodyPr>
          <a:lstStyle/>
          <a:p>
            <a:r>
              <a:rPr lang="en-US" sz="3600" dirty="0"/>
              <a:t>More+</a:t>
            </a:r>
          </a:p>
        </p:txBody>
      </p:sp>
    </p:spTree>
    <p:extLst>
      <p:ext uri="{BB962C8B-B14F-4D97-AF65-F5344CB8AC3E}">
        <p14:creationId xmlns:p14="http://schemas.microsoft.com/office/powerpoint/2010/main" val="23144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80BD-193D-2F4F-7B18-0A1A32802EBD}"/>
              </a:ext>
            </a:extLst>
          </p:cNvPr>
          <p:cNvSpPr>
            <a:spLocks noGrp="1"/>
          </p:cNvSpPr>
          <p:nvPr>
            <p:ph type="title"/>
          </p:nvPr>
        </p:nvSpPr>
        <p:spPr>
          <a:xfrm>
            <a:off x="609599" y="1"/>
            <a:ext cx="9020176" cy="1209524"/>
          </a:xfrm>
        </p:spPr>
        <p:txBody>
          <a:bodyPr/>
          <a:lstStyle/>
          <a:p>
            <a:r>
              <a:rPr lang="en-US" dirty="0"/>
              <a:t>How can your code have more impact?</a:t>
            </a:r>
          </a:p>
        </p:txBody>
      </p:sp>
      <p:sp>
        <p:nvSpPr>
          <p:cNvPr id="6" name="Text Placeholder 5">
            <a:extLst>
              <a:ext uri="{FF2B5EF4-FFF2-40B4-BE49-F238E27FC236}">
                <a16:creationId xmlns:a16="http://schemas.microsoft.com/office/drawing/2014/main" id="{DC0209B5-5D8B-1F23-2D1B-3FE1EF129701}"/>
              </a:ext>
            </a:extLst>
          </p:cNvPr>
          <p:cNvSpPr>
            <a:spLocks noGrp="1"/>
          </p:cNvSpPr>
          <p:nvPr>
            <p:ph type="body" sz="quarter" idx="10"/>
          </p:nvPr>
        </p:nvSpPr>
        <p:spPr/>
        <p:txBody>
          <a:bodyPr/>
          <a:lstStyle/>
          <a:p>
            <a:r>
              <a:rPr lang="en-US" dirty="0"/>
              <a:t>Code</a:t>
            </a:r>
          </a:p>
          <a:p>
            <a:r>
              <a:rPr lang="en-US" dirty="0"/>
              <a:t>Experiments notebook (</a:t>
            </a:r>
            <a:r>
              <a:rPr lang="en-US" dirty="0" err="1"/>
              <a:t>Jupyter</a:t>
            </a:r>
            <a:r>
              <a:rPr lang="en-US" dirty="0"/>
              <a:t>)</a:t>
            </a:r>
          </a:p>
          <a:p>
            <a:r>
              <a:rPr lang="en-US" dirty="0"/>
              <a:t>Sharing </a:t>
            </a:r>
            <a:r>
              <a:rPr lang="en-US" dirty="0" err="1"/>
              <a:t>Github</a:t>
            </a:r>
            <a:r>
              <a:rPr lang="en-US" dirty="0"/>
              <a:t> / Gitlab</a:t>
            </a:r>
          </a:p>
          <a:p>
            <a:r>
              <a:rPr lang="en-US" dirty="0"/>
              <a:t>Licensing*</a:t>
            </a:r>
          </a:p>
          <a:p>
            <a:r>
              <a:rPr lang="en-US" dirty="0"/>
              <a:t>Documentation: READ.me, Sphinx, Read the Docs, Tutorials</a:t>
            </a:r>
          </a:p>
          <a:p>
            <a:r>
              <a:rPr lang="en-US" dirty="0"/>
              <a:t>Versioning, Easy Installation (“pip”), Requirements, Releases</a:t>
            </a:r>
          </a:p>
          <a:p>
            <a:r>
              <a:rPr lang="en-US" dirty="0" err="1"/>
              <a:t>Pytest</a:t>
            </a:r>
            <a:endParaRPr lang="en-US" dirty="0"/>
          </a:p>
          <a:p>
            <a:r>
              <a:rPr lang="en-US" dirty="0"/>
              <a:t>Community and user support</a:t>
            </a:r>
          </a:p>
        </p:txBody>
      </p:sp>
      <p:sp>
        <p:nvSpPr>
          <p:cNvPr id="7" name="Arrow: Down 6">
            <a:extLst>
              <a:ext uri="{FF2B5EF4-FFF2-40B4-BE49-F238E27FC236}">
                <a16:creationId xmlns:a16="http://schemas.microsoft.com/office/drawing/2014/main" id="{D2C4F4D3-C880-9ECB-5D00-3B880A079C6F}"/>
              </a:ext>
            </a:extLst>
          </p:cNvPr>
          <p:cNvSpPr/>
          <p:nvPr/>
        </p:nvSpPr>
        <p:spPr>
          <a:xfrm>
            <a:off x="500063" y="1499810"/>
            <a:ext cx="500062" cy="46438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93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1D7460D-14ED-F84C-93B6-CC9745803C3C}"/>
              </a:ext>
            </a:extLst>
          </p:cNvPr>
          <p:cNvSpPr>
            <a:spLocks noGrp="1"/>
          </p:cNvSpPr>
          <p:nvPr>
            <p:ph type="body" sz="quarter" idx="10"/>
          </p:nvPr>
        </p:nvSpPr>
        <p:spPr/>
        <p:txBody>
          <a:bodyPr/>
          <a:lstStyle/>
          <a:p>
            <a:r>
              <a:rPr lang="en-US" dirty="0"/>
              <a:t>Example Gallery</a:t>
            </a:r>
          </a:p>
        </p:txBody>
      </p:sp>
      <p:sp>
        <p:nvSpPr>
          <p:cNvPr id="7" name="Text Placeholder 6">
            <a:extLst>
              <a:ext uri="{FF2B5EF4-FFF2-40B4-BE49-F238E27FC236}">
                <a16:creationId xmlns:a16="http://schemas.microsoft.com/office/drawing/2014/main" id="{AE7FEBEC-7B20-57AF-F20E-AC7C76713DCA}"/>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83559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nalemma by latitude">
            <a:hlinkClick r:id="" action="ppaction://media"/>
            <a:extLst>
              <a:ext uri="{FF2B5EF4-FFF2-40B4-BE49-F238E27FC236}">
                <a16:creationId xmlns:a16="http://schemas.microsoft.com/office/drawing/2014/main" id="{08F8C6BF-434F-4BCF-A69D-CBE1F2184E3E}"/>
              </a:ext>
            </a:extLst>
          </p:cNvPr>
          <p:cNvPicPr>
            <a:picLocks noGrp="1" noRot="1" noChangeAspect="1"/>
          </p:cNvPicPr>
          <p:nvPr>
            <p:ph type="pic" sz="quarter" idx="53"/>
            <a:videoFile r:link="rId1"/>
          </p:nvPr>
        </p:nvPicPr>
        <p:blipFill rotWithShape="1">
          <a:blip r:embed="rId3"/>
          <a:srcRect t="5" b="5"/>
          <a:stretch/>
        </p:blipFill>
        <p:spPr>
          <a:xfrm>
            <a:off x="3275375" y="1154978"/>
            <a:ext cx="7087825" cy="5315384"/>
          </a:xfrm>
          <a:prstGeom prst="rect">
            <a:avLst/>
          </a:prstGeom>
        </p:spPr>
      </p:pic>
      <p:sp>
        <p:nvSpPr>
          <p:cNvPr id="7" name="Text Placeholder 6">
            <a:extLst>
              <a:ext uri="{FF2B5EF4-FFF2-40B4-BE49-F238E27FC236}">
                <a16:creationId xmlns:a16="http://schemas.microsoft.com/office/drawing/2014/main" id="{C6D5ED1A-218D-46FE-8F02-41AD0857F77D}"/>
              </a:ext>
            </a:extLst>
          </p:cNvPr>
          <p:cNvSpPr>
            <a:spLocks noGrp="1"/>
          </p:cNvSpPr>
          <p:nvPr>
            <p:ph type="body" sz="quarter" idx="51"/>
          </p:nvPr>
        </p:nvSpPr>
        <p:spPr/>
        <p:txBody>
          <a:bodyPr/>
          <a:lstStyle/>
          <a:p>
            <a:r>
              <a:rPr lang="en-US" dirty="0"/>
              <a:t>PVLIB Example Gallery</a:t>
            </a:r>
          </a:p>
          <a:p>
            <a:endParaRPr lang="en-US" dirty="0"/>
          </a:p>
        </p:txBody>
      </p:sp>
      <p:sp>
        <p:nvSpPr>
          <p:cNvPr id="8" name="TextBox 7">
            <a:extLst>
              <a:ext uri="{FF2B5EF4-FFF2-40B4-BE49-F238E27FC236}">
                <a16:creationId xmlns:a16="http://schemas.microsoft.com/office/drawing/2014/main" id="{6C4CCFED-8A4D-4510-A0C7-09146546D30D}"/>
              </a:ext>
            </a:extLst>
          </p:cNvPr>
          <p:cNvSpPr txBox="1"/>
          <p:nvPr/>
        </p:nvSpPr>
        <p:spPr>
          <a:xfrm>
            <a:off x="2170546" y="202972"/>
            <a:ext cx="1580882" cy="369332"/>
          </a:xfrm>
          <a:prstGeom prst="rect">
            <a:avLst/>
          </a:prstGeom>
          <a:noFill/>
        </p:spPr>
        <p:txBody>
          <a:bodyPr wrap="none" rtlCol="0">
            <a:spAutoFit/>
          </a:bodyPr>
          <a:lstStyle/>
          <a:p>
            <a:r>
              <a:rPr lang="en-US" b="1" dirty="0"/>
              <a:t>SUN POSITION</a:t>
            </a:r>
          </a:p>
        </p:txBody>
      </p:sp>
      <p:sp>
        <p:nvSpPr>
          <p:cNvPr id="3" name="TextBox 2">
            <a:extLst>
              <a:ext uri="{FF2B5EF4-FFF2-40B4-BE49-F238E27FC236}">
                <a16:creationId xmlns:a16="http://schemas.microsoft.com/office/drawing/2014/main" id="{EC329BF0-FF5B-374D-FB8D-9B580C4476D3}"/>
              </a:ext>
            </a:extLst>
          </p:cNvPr>
          <p:cNvSpPr txBox="1"/>
          <p:nvPr/>
        </p:nvSpPr>
        <p:spPr>
          <a:xfrm>
            <a:off x="3352799" y="6470362"/>
            <a:ext cx="8247017" cy="369332"/>
          </a:xfrm>
          <a:prstGeom prst="rect">
            <a:avLst/>
          </a:prstGeom>
          <a:noFill/>
        </p:spPr>
        <p:txBody>
          <a:bodyPr wrap="square">
            <a:spAutoFit/>
          </a:bodyPr>
          <a:lstStyle/>
          <a:p>
            <a:r>
              <a:rPr lang="en-US" dirty="0"/>
              <a:t>https://pvlib-python.readthedocs.io/en/stable/gallery/index.html</a:t>
            </a:r>
          </a:p>
        </p:txBody>
      </p:sp>
    </p:spTree>
    <p:extLst>
      <p:ext uri="{BB962C8B-B14F-4D97-AF65-F5344CB8AC3E}">
        <p14:creationId xmlns:p14="http://schemas.microsoft.com/office/powerpoint/2010/main" val="137173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low confidence">
            <a:extLst>
              <a:ext uri="{FF2B5EF4-FFF2-40B4-BE49-F238E27FC236}">
                <a16:creationId xmlns:a16="http://schemas.microsoft.com/office/drawing/2014/main" id="{5B65F215-F22F-41B6-AC23-37E8554AB877}"/>
              </a:ext>
            </a:extLst>
          </p:cNvPr>
          <p:cNvPicPr>
            <a:picLocks noGrp="1" noChangeAspect="1"/>
          </p:cNvPicPr>
          <p:nvPr>
            <p:ph type="pic" sz="quarter" idx="53"/>
          </p:nvPr>
        </p:nvPicPr>
        <p:blipFill rotWithShape="1">
          <a:blip r:embed="rId2">
            <a:extLst>
              <a:ext uri="{28A0092B-C50C-407E-A947-70E740481C1C}">
                <a14:useLocalDpi xmlns:a14="http://schemas.microsoft.com/office/drawing/2010/main" val="0"/>
              </a:ext>
            </a:extLst>
          </a:blip>
          <a:srcRect l="14834" r="14834"/>
          <a:stretch/>
        </p:blipFill>
        <p:spPr>
          <a:xfrm>
            <a:off x="3212578" y="1568742"/>
            <a:ext cx="6683476" cy="4496798"/>
          </a:xfrm>
        </p:spPr>
      </p:pic>
      <p:sp>
        <p:nvSpPr>
          <p:cNvPr id="3" name="Text Placeholder 2">
            <a:extLst>
              <a:ext uri="{FF2B5EF4-FFF2-40B4-BE49-F238E27FC236}">
                <a16:creationId xmlns:a16="http://schemas.microsoft.com/office/drawing/2014/main" id="{F4F8D8D2-F4C1-41F8-992A-2BB79BF63606}"/>
              </a:ext>
            </a:extLst>
          </p:cNvPr>
          <p:cNvSpPr>
            <a:spLocks noGrp="1"/>
          </p:cNvSpPr>
          <p:nvPr>
            <p:ph type="body" sz="quarter" idx="51"/>
          </p:nvPr>
        </p:nvSpPr>
        <p:spPr/>
        <p:txBody>
          <a:bodyPr/>
          <a:lstStyle/>
          <a:p>
            <a:r>
              <a:rPr lang="en-US" dirty="0"/>
              <a:t>Spectral Data Modeling</a:t>
            </a:r>
          </a:p>
        </p:txBody>
      </p:sp>
      <p:sp>
        <p:nvSpPr>
          <p:cNvPr id="6" name="TextBox 5">
            <a:extLst>
              <a:ext uri="{FF2B5EF4-FFF2-40B4-BE49-F238E27FC236}">
                <a16:creationId xmlns:a16="http://schemas.microsoft.com/office/drawing/2014/main" id="{2FD398C1-8D67-4608-B873-208A7CE65D38}"/>
              </a:ext>
            </a:extLst>
          </p:cNvPr>
          <p:cNvSpPr txBox="1"/>
          <p:nvPr/>
        </p:nvSpPr>
        <p:spPr>
          <a:xfrm>
            <a:off x="2170546" y="202972"/>
            <a:ext cx="1457643" cy="369332"/>
          </a:xfrm>
          <a:prstGeom prst="rect">
            <a:avLst/>
          </a:prstGeom>
          <a:noFill/>
        </p:spPr>
        <p:txBody>
          <a:bodyPr wrap="none" rtlCol="0">
            <a:spAutoFit/>
          </a:bodyPr>
          <a:lstStyle/>
          <a:p>
            <a:r>
              <a:rPr lang="en-US" b="1" dirty="0"/>
              <a:t>Spectral Data</a:t>
            </a:r>
          </a:p>
        </p:txBody>
      </p:sp>
    </p:spTree>
    <p:extLst>
      <p:ext uri="{BB962C8B-B14F-4D97-AF65-F5344CB8AC3E}">
        <p14:creationId xmlns:p14="http://schemas.microsoft.com/office/powerpoint/2010/main" val="337802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2018 NSRDB">
            <a:hlinkClick r:id="" action="ppaction://media"/>
            <a:extLst>
              <a:ext uri="{FF2B5EF4-FFF2-40B4-BE49-F238E27FC236}">
                <a16:creationId xmlns:a16="http://schemas.microsoft.com/office/drawing/2014/main" id="{6BA2D74C-30AB-42BE-BB8F-E523F51A35A3}"/>
              </a:ext>
            </a:extLst>
          </p:cNvPr>
          <p:cNvPicPr>
            <a:picLocks noGrp="1" noRot="1" noChangeAspect="1"/>
          </p:cNvPicPr>
          <p:nvPr>
            <p:ph type="pic" sz="quarter" idx="53"/>
            <a:videoFile r:link="rId1"/>
          </p:nvPr>
        </p:nvPicPr>
        <p:blipFill rotWithShape="1">
          <a:blip r:embed="rId3"/>
          <a:srcRect l="3" r="3"/>
          <a:stretch/>
        </p:blipFill>
        <p:spPr>
          <a:xfrm>
            <a:off x="3181524" y="1405466"/>
            <a:ext cx="7700962" cy="4351338"/>
          </a:xfrm>
          <a:prstGeom prst="rect">
            <a:avLst/>
          </a:prstGeom>
        </p:spPr>
      </p:pic>
      <p:sp>
        <p:nvSpPr>
          <p:cNvPr id="7" name="Text Placeholder 6">
            <a:extLst>
              <a:ext uri="{FF2B5EF4-FFF2-40B4-BE49-F238E27FC236}">
                <a16:creationId xmlns:a16="http://schemas.microsoft.com/office/drawing/2014/main" id="{72E3285C-E2E6-41A9-9CCD-93A02E151FFE}"/>
              </a:ext>
            </a:extLst>
          </p:cNvPr>
          <p:cNvSpPr>
            <a:spLocks noGrp="1"/>
          </p:cNvSpPr>
          <p:nvPr>
            <p:ph type="body" sz="quarter" idx="51"/>
          </p:nvPr>
        </p:nvSpPr>
        <p:spPr/>
        <p:txBody>
          <a:bodyPr/>
          <a:lstStyle/>
          <a:p>
            <a:r>
              <a:rPr lang="en-US" dirty="0"/>
              <a:t>Satellite Weather Data</a:t>
            </a:r>
          </a:p>
        </p:txBody>
      </p:sp>
      <p:sp>
        <p:nvSpPr>
          <p:cNvPr id="6" name="TextBox 5">
            <a:extLst>
              <a:ext uri="{FF2B5EF4-FFF2-40B4-BE49-F238E27FC236}">
                <a16:creationId xmlns:a16="http://schemas.microsoft.com/office/drawing/2014/main" id="{FEE455F4-EB53-4AEB-B37D-8C53FB41AFBA}"/>
              </a:ext>
            </a:extLst>
          </p:cNvPr>
          <p:cNvSpPr txBox="1"/>
          <p:nvPr/>
        </p:nvSpPr>
        <p:spPr>
          <a:xfrm>
            <a:off x="4362209" y="6156324"/>
            <a:ext cx="6094602" cy="369332"/>
          </a:xfrm>
          <a:prstGeom prst="rect">
            <a:avLst/>
          </a:prstGeom>
          <a:noFill/>
        </p:spPr>
        <p:txBody>
          <a:bodyPr wrap="square">
            <a:spAutoFit/>
          </a:bodyPr>
          <a:lstStyle/>
          <a:p>
            <a:pPr algn="l"/>
            <a:r>
              <a:rPr lang="en-US" b="0" i="0" u="none" strike="noStrike" dirty="0">
                <a:solidFill>
                  <a:srgbClr val="9EA2FF"/>
                </a:solidFill>
                <a:effectLst/>
                <a:latin typeface="Segoe UI" panose="020B0502040204020203" pitchFamily="34" charset="0"/>
                <a:hlinkClick r:id="rId4" tooltip="https://www.youtube.com/watch?v=6mqnumvpc2k"/>
              </a:rPr>
              <a:t>https://www.youtube.com/watch?v=6MQNUMVpC2k</a:t>
            </a:r>
            <a:endParaRPr lang="en-US" b="0" i="0" dirty="0">
              <a:solidFill>
                <a:srgbClr val="FFFFFF"/>
              </a:solidFill>
              <a:effectLst/>
              <a:latin typeface="Segoe UI" panose="020B0502040204020203" pitchFamily="34" charset="0"/>
            </a:endParaRPr>
          </a:p>
        </p:txBody>
      </p:sp>
      <p:sp>
        <p:nvSpPr>
          <p:cNvPr id="8" name="TextBox 7">
            <a:extLst>
              <a:ext uri="{FF2B5EF4-FFF2-40B4-BE49-F238E27FC236}">
                <a16:creationId xmlns:a16="http://schemas.microsoft.com/office/drawing/2014/main" id="{F568BA8C-3C48-487A-8188-E9A8E2E15EAA}"/>
              </a:ext>
            </a:extLst>
          </p:cNvPr>
          <p:cNvSpPr txBox="1"/>
          <p:nvPr/>
        </p:nvSpPr>
        <p:spPr>
          <a:xfrm>
            <a:off x="2170546" y="202972"/>
            <a:ext cx="2343911" cy="369332"/>
          </a:xfrm>
          <a:prstGeom prst="rect">
            <a:avLst/>
          </a:prstGeom>
          <a:noFill/>
        </p:spPr>
        <p:txBody>
          <a:bodyPr wrap="none" rtlCol="0">
            <a:spAutoFit/>
          </a:bodyPr>
          <a:lstStyle/>
          <a:p>
            <a:r>
              <a:rPr lang="en-US" b="1" dirty="0"/>
              <a:t>Satellite Weather Data</a:t>
            </a:r>
          </a:p>
        </p:txBody>
      </p:sp>
    </p:spTree>
    <p:extLst>
      <p:ext uri="{BB962C8B-B14F-4D97-AF65-F5344CB8AC3E}">
        <p14:creationId xmlns:p14="http://schemas.microsoft.com/office/powerpoint/2010/main" val="225945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NREL Breaks Solar Panels (So Yours Won't)">
            <a:hlinkClick r:id="" action="ppaction://media"/>
            <a:extLst>
              <a:ext uri="{FF2B5EF4-FFF2-40B4-BE49-F238E27FC236}">
                <a16:creationId xmlns:a16="http://schemas.microsoft.com/office/drawing/2014/main" id="{2C196127-4233-48C5-98D0-CF498433DD34}"/>
              </a:ext>
            </a:extLst>
          </p:cNvPr>
          <p:cNvPicPr>
            <a:picLocks noGrp="1" noRot="1" noChangeAspect="1"/>
          </p:cNvPicPr>
          <p:nvPr>
            <p:ph type="pic" sz="quarter" idx="53"/>
            <a:videoFile r:link="rId1"/>
          </p:nvPr>
        </p:nvPicPr>
        <p:blipFill rotWithShape="1">
          <a:blip r:embed="rId3"/>
          <a:srcRect t="216" b="216"/>
          <a:stretch/>
        </p:blipFill>
        <p:spPr>
          <a:xfrm>
            <a:off x="3009711" y="1405466"/>
            <a:ext cx="7700962" cy="4332288"/>
          </a:xfrm>
          <a:prstGeom prst="rect">
            <a:avLst/>
          </a:prstGeom>
        </p:spPr>
      </p:pic>
      <p:sp>
        <p:nvSpPr>
          <p:cNvPr id="3" name="Text Placeholder 2">
            <a:extLst>
              <a:ext uri="{FF2B5EF4-FFF2-40B4-BE49-F238E27FC236}">
                <a16:creationId xmlns:a16="http://schemas.microsoft.com/office/drawing/2014/main" id="{43FE173A-DB27-4527-AC0C-7B1B66CA5E72}"/>
              </a:ext>
            </a:extLst>
          </p:cNvPr>
          <p:cNvSpPr>
            <a:spLocks noGrp="1"/>
          </p:cNvSpPr>
          <p:nvPr>
            <p:ph type="body" sz="quarter" idx="51"/>
          </p:nvPr>
        </p:nvSpPr>
        <p:spPr/>
        <p:txBody>
          <a:bodyPr/>
          <a:lstStyle/>
          <a:p>
            <a:pPr algn="ctr"/>
            <a:r>
              <a:rPr lang="en-US" dirty="0"/>
              <a:t>Research + Modeling</a:t>
            </a:r>
          </a:p>
          <a:p>
            <a:endParaRPr lang="en-US" dirty="0"/>
          </a:p>
        </p:txBody>
      </p:sp>
      <p:sp>
        <p:nvSpPr>
          <p:cNvPr id="5" name="TextBox 4">
            <a:extLst>
              <a:ext uri="{FF2B5EF4-FFF2-40B4-BE49-F238E27FC236}">
                <a16:creationId xmlns:a16="http://schemas.microsoft.com/office/drawing/2014/main" id="{5E31B24C-0946-494B-AC56-038C5D745C4F}"/>
              </a:ext>
            </a:extLst>
          </p:cNvPr>
          <p:cNvSpPr txBox="1"/>
          <p:nvPr/>
        </p:nvSpPr>
        <p:spPr>
          <a:xfrm>
            <a:off x="2170546" y="202972"/>
            <a:ext cx="1757019" cy="369332"/>
          </a:xfrm>
          <a:prstGeom prst="rect">
            <a:avLst/>
          </a:prstGeom>
          <a:noFill/>
        </p:spPr>
        <p:txBody>
          <a:bodyPr wrap="none" rtlCol="0">
            <a:spAutoFit/>
          </a:bodyPr>
          <a:lstStyle/>
          <a:p>
            <a:r>
              <a:rPr lang="en-US" b="1" dirty="0"/>
              <a:t>Reliability - FMA</a:t>
            </a:r>
          </a:p>
        </p:txBody>
      </p:sp>
    </p:spTree>
    <p:extLst>
      <p:ext uri="{BB962C8B-B14F-4D97-AF65-F5344CB8AC3E}">
        <p14:creationId xmlns:p14="http://schemas.microsoft.com/office/powerpoint/2010/main" val="403826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8141</TotalTime>
  <Words>696</Words>
  <Application>Microsoft Office PowerPoint</Application>
  <PresentationFormat>Widescreen</PresentationFormat>
  <Paragraphs>112</Paragraphs>
  <Slides>29</Slides>
  <Notes>4</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-apple-system</vt:lpstr>
      <vt:lpstr>Arial</vt:lpstr>
      <vt:lpstr>Calibri</vt:lpstr>
      <vt:lpstr>Calibri Light</vt:lpstr>
      <vt:lpstr>Franklin Gothic Book</vt:lpstr>
      <vt:lpstr>Roboto</vt:lpstr>
      <vt:lpstr>Segoe UI</vt:lpstr>
      <vt:lpstr>ui-monospace</vt:lpstr>
      <vt:lpstr>Office Theme</vt:lpstr>
      <vt:lpstr>1_Office Theme</vt:lpstr>
      <vt:lpstr>PowerPoint Presentation</vt:lpstr>
      <vt:lpstr>Open-Source Science</vt:lpstr>
      <vt:lpstr>PowerPoint Presentation</vt:lpstr>
      <vt:lpstr>How can your code have more impact?</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DUE DILIGENCE SOFTWARE</vt:lpstr>
      <vt:lpstr>DUE DILIGENCE SOFTWARE</vt:lpstr>
      <vt:lpstr>Rooftop Energy production calculation</vt:lpstr>
      <vt:lpstr>Rooftop Energy production calculation</vt:lpstr>
      <vt:lpstr>PowerPoint Presentation</vt:lpstr>
      <vt:lpstr>Degradation Modeling</vt:lpstr>
      <vt:lpstr>PVMismatch </vt:lpstr>
      <vt:lpstr>Education</vt:lpstr>
      <vt:lpstr>Education</vt:lpstr>
      <vt:lpstr>Collection of Open-Source  Solar PV Modeling tools</vt:lpstr>
      <vt:lpstr>Non-exhaustive list of other solar githubs</vt:lpstr>
      <vt:lpstr>Commercial  Tools</vt:lpstr>
      <vt:lpstr>Commercial  Tools</vt:lpstr>
      <vt:lpstr>Commercial  Tools</vt:lpstr>
      <vt:lpstr>Commercial  Tools</vt:lpstr>
      <vt:lpstr>Commercial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AM3 “Status and Issues in Si PV”, Silvana Ayala Perez, National Renewable Energy Laboratory, Golden CO, USA</dc:title>
  <dc:creator>Ayala, Silvana</dc:creator>
  <cp:lastModifiedBy>Ovaitt, Silvana</cp:lastModifiedBy>
  <cp:revision>149</cp:revision>
  <dcterms:created xsi:type="dcterms:W3CDTF">2019-01-23T18:17:02Z</dcterms:created>
  <dcterms:modified xsi:type="dcterms:W3CDTF">2023-06-15T20:53:39Z</dcterms:modified>
</cp:coreProperties>
</file>